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8" r:id="rId12"/>
    <p:sldId id="267" r:id="rId13"/>
    <p:sldId id="269" r:id="rId14"/>
    <p:sldId id="274" r:id="rId15"/>
    <p:sldId id="270" r:id="rId16"/>
    <p:sldId id="271" r:id="rId17"/>
    <p:sldId id="291" r:id="rId18"/>
    <p:sldId id="272" r:id="rId19"/>
    <p:sldId id="309" r:id="rId20"/>
    <p:sldId id="273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305" r:id="rId29"/>
    <p:sldId id="282" r:id="rId30"/>
    <p:sldId id="283" r:id="rId31"/>
    <p:sldId id="292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3" r:id="rId40"/>
    <p:sldId id="294" r:id="rId41"/>
    <p:sldId id="295" r:id="rId42"/>
    <p:sldId id="296" r:id="rId43"/>
    <p:sldId id="297" r:id="rId44"/>
    <p:sldId id="299" r:id="rId45"/>
    <p:sldId id="298" r:id="rId46"/>
    <p:sldId id="300" r:id="rId47"/>
    <p:sldId id="301" r:id="rId48"/>
    <p:sldId id="302" r:id="rId49"/>
    <p:sldId id="303" r:id="rId50"/>
    <p:sldId id="304" r:id="rId51"/>
    <p:sldId id="306" r:id="rId52"/>
    <p:sldId id="307" r:id="rId53"/>
    <p:sldId id="308" r:id="rId54"/>
  </p:sldIdLst>
  <p:sldSz cx="12192000" cy="6858000"/>
  <p:notesSz cx="6858000" cy="9144000"/>
  <p:embeddedFontLst>
    <p:embeddedFont>
      <p:font typeface="Calibri" panose="020F0502020204030204" pitchFamily="34" charset="0"/>
      <p:regular r:id="rId56"/>
      <p:bold r:id="rId57"/>
      <p:italic r:id="rId58"/>
      <p:boldItalic r:id="rId59"/>
    </p:embeddedFont>
    <p:embeddedFont>
      <p:font typeface="Calibri Light" panose="020F0302020204030204" pitchFamily="34" charset="0"/>
      <p:regular r:id="rId60"/>
      <p:italic r:id="rId61"/>
    </p:embeddedFont>
    <p:embeddedFont>
      <p:font typeface="FC Daisy" panose="020B0604020202020204" charset="-34"/>
      <p:regular r:id="rId62"/>
      <p:bold r:id="rId63"/>
      <p:italic r:id="rId64"/>
      <p:boldItalic r:id="rId6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4660"/>
  </p:normalViewPr>
  <p:slideViewPr>
    <p:cSldViewPr snapToGrid="0">
      <p:cViewPr varScale="1">
        <p:scale>
          <a:sx n="77" d="100"/>
          <a:sy n="77" d="100"/>
        </p:scale>
        <p:origin x="840" y="-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8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6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64" Type="http://schemas.openxmlformats.org/officeDocument/2006/relationships/font" Target="fonts/font9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5.fntdata"/><Relationship Id="rId65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492F0-95E7-47AA-B6B6-84980A797969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2E21DF-DDE8-4C11-8984-04EAAF206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215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ลูก</a:t>
            </a:r>
            <a:r>
              <a:rPr lang="th-TH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กระวิน</a:t>
            </a:r>
            <a:r>
              <a:rPr lang="th-TH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. หมายถึง เชือกหรือลวดหนังตีเป็นเกลียวหุ้มผ้าแดง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2E21DF-DDE8-4C11-8984-04EAAF20613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327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2E21DF-DDE8-4C11-8984-04EAAF20613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711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2E21DF-DDE8-4C11-8984-04EAAF206137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13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2E21DF-DDE8-4C11-8984-04EAAF206137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540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2E21DF-DDE8-4C11-8984-04EAAF206137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92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2E21DF-DDE8-4C11-8984-04EAAF206137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07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8920F-602F-4043-9AAC-8B8BED2AED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39FB54-E307-4C58-8BD0-0BD2C5C91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28F22-996A-4FA3-9DE4-CEC8C82D2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76B2C-BE7C-49F6-93EA-478FAD08774C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3B99A-9F1A-4812-955E-5F77B15AB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8652A-C756-4FFC-BE1D-EB8994F7E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303D-C7D0-4B54-A816-5E080E9EFB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531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FB5A5-E66F-4115-80D3-BFC1D21DB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CCA47-7838-4DC3-8914-A25347DFF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A8E37-1A86-45FE-8E5F-45ABDEC75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76B2C-BE7C-49F6-93EA-478FAD08774C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3ABEF-B425-470A-BC1B-3CA4CEBB7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1A822-1DCB-49A9-A59A-CDF278469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303D-C7D0-4B54-A816-5E080E9EFB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239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29D3E-5BDA-4823-B963-0A609B4F7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2FD441-1DEA-41B2-9BCC-800F575A0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99ABB-6C42-402B-BE37-EEC4D02A4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76B2C-BE7C-49F6-93EA-478FAD08774C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4E827-428B-4A91-9C5E-7E6C8D1CD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C9F99-9CEF-4477-87B4-DC9EBD5DB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303D-C7D0-4B54-A816-5E080E9EFB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14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58F4C-9FD9-4D13-8D65-420472F15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3FEF9-618E-4733-938B-DA83180AE4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DDE532-7E2D-421E-9BAF-2854084AB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46C047-4BF5-4B99-9FD6-2E0149D09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76B2C-BE7C-49F6-93EA-478FAD08774C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6A6534-3BA4-44D8-9034-4E650294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30D21-CDC4-49A1-8AF0-8ECEC063C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303D-C7D0-4B54-A816-5E080E9EFB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183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DCF0F-4F35-48D9-9B40-DA7D1C8A4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F90639-C9BB-45D7-9342-53C36A011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5D4FE8-6090-4F21-99F8-D148966583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3A69AF-58CE-4669-B35A-DBE19BE42A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4FBD15-4229-470D-ACF1-5044C3190D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687EC2-2729-4E27-B699-9B9AECA08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76B2C-BE7C-49F6-93EA-478FAD08774C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11A8BF-D341-4B71-81BD-8DDE50BF7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775B5A-A73C-4F72-910C-2F0AE6258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303D-C7D0-4B54-A816-5E080E9EFB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83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ADE2D-F015-4758-8829-874FC5E88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9220DC-9B77-4CEB-9D26-A85DAA927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76B2C-BE7C-49F6-93EA-478FAD08774C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670C47-899A-474E-892B-770F98914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62142F-941E-4B52-9845-553901AF8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303D-C7D0-4B54-A816-5E080E9EFB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02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2C2EA1-0A5C-4686-9D88-4EDB2DF0D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76B2C-BE7C-49F6-93EA-478FAD08774C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0FD28E-0355-44E1-A232-7C63D18FA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58656C-DA5C-483B-BC2C-EE8270E79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303D-C7D0-4B54-A816-5E080E9EFB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642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04953-8AD5-473E-A8EB-BA97F76D7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5EB5F-BD8B-431E-AC9C-FCC91D252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93423-C44B-49A1-97A2-16D2DE6B4E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6C83F8-2199-49E9-89F9-8B1688221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76B2C-BE7C-49F6-93EA-478FAD08774C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F6A92B-D5FD-4F93-B68B-7CF6B8A3E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D8A9F4-246B-43DC-8D4A-E2165A779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303D-C7D0-4B54-A816-5E080E9EFB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491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8581C-B935-4A35-8398-3F835D548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39C32B-4408-4FD7-A55F-8DF65A32B5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12FD3-BFFA-4F0E-AE13-1873F95989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F2FB23-CB23-43AA-8AF9-0DA1D4348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76B2C-BE7C-49F6-93EA-478FAD08774C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5E4318-55C6-49B6-A954-86C1CD532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62369-F538-4662-B369-E5758870E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303D-C7D0-4B54-A816-5E080E9EFB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003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9E345-A3A5-4260-936F-B51E8FC8F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4F5F06-EFB6-4316-BA49-7ED5F244EE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34659-3CAF-4819-A14D-40984CABC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76B2C-BE7C-49F6-93EA-478FAD08774C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5F7BE-0ECB-4455-B1A2-BE6AD19B9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15670-11F3-4E40-B047-FD2290704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303D-C7D0-4B54-A816-5E080E9EFB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25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900EB7-C945-4093-91D2-05C0CEF15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F5568C-7819-4B1F-8AF3-CA0359EDAB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5540C-DC80-4AD4-8915-E6B707AA4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76B2C-BE7C-49F6-93EA-478FAD08774C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7214B-275B-48E4-8412-B2E31BBE5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65775-D9A3-40EA-8113-7568381B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9303D-C7D0-4B54-A816-5E080E9EFB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33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6A79DA-5781-4C6F-84DB-162870098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0BBFE0-0D7C-4412-8417-314704065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9CFE09-E1CF-436F-AAF0-520BD34002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76B2C-BE7C-49F6-93EA-478FAD08774C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5279F-F7EC-4AE3-8C7F-1C20E183F0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7C48C-1911-4D11-9C3E-EFEB27DAC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9303D-C7D0-4B54-A816-5E080E9EFB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553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0.png"/><Relationship Id="rId5" Type="http://schemas.openxmlformats.org/officeDocument/2006/relationships/image" Target="../media/image13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12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12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jp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6.png"/><Relationship Id="rId5" Type="http://schemas.openxmlformats.org/officeDocument/2006/relationships/image" Target="../media/image1.png"/><Relationship Id="rId10" Type="http://schemas.microsoft.com/office/2007/relationships/hdphoto" Target="../media/hdphoto4.wdp"/><Relationship Id="rId4" Type="http://schemas.openxmlformats.org/officeDocument/2006/relationships/image" Target="../media/image2.png"/><Relationship Id="rId9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http://media-cache-ak0.pinimg.com/736x/91/3c/29/913c2911b2bf79157b5ee81290b6d60e.jpg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6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2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0.png"/><Relationship Id="rId5" Type="http://schemas.openxmlformats.org/officeDocument/2006/relationships/image" Target="../media/image2.png"/><Relationship Id="rId10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3.png"/><Relationship Id="rId7" Type="http://schemas.openxmlformats.org/officeDocument/2006/relationships/image" Target="../media/image2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0" Type="http://schemas.openxmlformats.org/officeDocument/2006/relationships/image" Target="../media/image30.png"/><Relationship Id="rId4" Type="http://schemas.openxmlformats.org/officeDocument/2006/relationships/image" Target="../media/image4.png"/><Relationship Id="rId9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3.png"/><Relationship Id="rId7" Type="http://schemas.openxmlformats.org/officeDocument/2006/relationships/image" Target="../media/image3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3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3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3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3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3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3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3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2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12" Type="http://schemas.openxmlformats.org/officeDocument/2006/relationships/image" Target="../media/image2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20.png"/><Relationship Id="rId5" Type="http://schemas.openxmlformats.org/officeDocument/2006/relationships/image" Target="../media/image22.png"/><Relationship Id="rId10" Type="http://schemas.openxmlformats.org/officeDocument/2006/relationships/image" Target="../media/image19.png"/><Relationship Id="rId4" Type="http://schemas.openxmlformats.org/officeDocument/2006/relationships/image" Target="../media/image2.png"/><Relationship Id="rId9" Type="http://schemas.openxmlformats.org/officeDocument/2006/relationships/image" Target="../media/image1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.png"/><Relationship Id="rId7" Type="http://schemas.openxmlformats.org/officeDocument/2006/relationships/image" Target="../media/image3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2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3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3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  <a:alpha val="9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A9A9EF-7778-4CE5-98E7-97B8425C8A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2" t="4445" r="12456" b="15790"/>
          <a:stretch/>
        </p:blipFill>
        <p:spPr>
          <a:xfrm>
            <a:off x="4155837" y="-368236"/>
            <a:ext cx="7856024" cy="6833937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C096026-A9F6-4A8C-AA9D-23E2DD72F73F}"/>
              </a:ext>
            </a:extLst>
          </p:cNvPr>
          <p:cNvGrpSpPr/>
          <p:nvPr/>
        </p:nvGrpSpPr>
        <p:grpSpPr>
          <a:xfrm>
            <a:off x="-940670" y="5301939"/>
            <a:ext cx="13296758" cy="1917159"/>
            <a:chOff x="-940670" y="5301939"/>
            <a:chExt cx="13296758" cy="191715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7CE92F1-7400-467C-9455-A776E57B2A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1523596" y="5368141"/>
              <a:ext cx="1941095" cy="97654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B36ACE0-A79D-4BF5-B729-652FE17B4D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2728492" y="5301939"/>
              <a:ext cx="2318084" cy="143978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C5BAC02-FA02-44E0-84EF-638B20E236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0" y="5855370"/>
              <a:ext cx="2919663" cy="110690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F514B74-5C46-46B9-9A19-99E8A22C5E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2037346" y="6188287"/>
              <a:ext cx="1941095" cy="73591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591F5E6-2525-4673-AF78-4F200E0705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3597438" y="6118124"/>
              <a:ext cx="2318084" cy="81206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085FF08-9752-44CF-A392-86549B0DFF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5025011" y="6112128"/>
              <a:ext cx="2141978" cy="812069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DBEB7AC-CFD2-49F8-8A4C-7CD3DDAA7C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6757738" y="6518162"/>
              <a:ext cx="1301724" cy="49351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9E37812-5E93-4499-A371-BFB34CFAD3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7636045" y="6483188"/>
              <a:ext cx="1941095" cy="73591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88F6896-8540-411E-A592-957B1F2759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727309" y="5979069"/>
              <a:ext cx="2637773" cy="92826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E0FA9DA-DDB8-4B20-9F34-82475CC078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10472839" y="5834314"/>
              <a:ext cx="1883249" cy="1106906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24D5BA6-5C2F-4B60-A4A2-C8CAC7E5B3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940670" y="5579697"/>
              <a:ext cx="1941095" cy="976545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76EE44C-5781-4C2D-802E-A013D1F1B5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469376" y="5513016"/>
              <a:ext cx="1430666" cy="642596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BC561174-A178-45E0-AA12-B0678C684490}"/>
              </a:ext>
            </a:extLst>
          </p:cNvPr>
          <p:cNvSpPr txBox="1"/>
          <p:nvPr/>
        </p:nvSpPr>
        <p:spPr>
          <a:xfrm>
            <a:off x="444661" y="1986092"/>
            <a:ext cx="45803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600" dirty="0">
                <a:solidFill>
                  <a:srgbClr val="FFC000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เอราวัณ</a:t>
            </a:r>
            <a:endParaRPr lang="en-US" sz="16600" dirty="0">
              <a:solidFill>
                <a:srgbClr val="FFC000"/>
              </a:solidFill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D376170-B9D1-4655-A55F-280E06AC33B3}"/>
              </a:ext>
            </a:extLst>
          </p:cNvPr>
          <p:cNvSpPr txBox="1"/>
          <p:nvPr/>
        </p:nvSpPr>
        <p:spPr>
          <a:xfrm>
            <a:off x="1062967" y="1317020"/>
            <a:ext cx="34332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9600" dirty="0">
                <a:solidFill>
                  <a:srgbClr val="FFC000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บทพากย์</a:t>
            </a:r>
            <a:endParaRPr lang="en-US" sz="96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837AA32-3BD9-41B8-85C7-16F1EF218BE0}"/>
              </a:ext>
            </a:extLst>
          </p:cNvPr>
          <p:cNvSpPr txBox="1"/>
          <p:nvPr/>
        </p:nvSpPr>
        <p:spPr>
          <a:xfrm>
            <a:off x="1299204" y="4429688"/>
            <a:ext cx="25774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2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3200" dirty="0">
              <a:solidFill>
                <a:schemeClr val="bg1"/>
              </a:solidFill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233153E-37E0-4C6C-9CD9-A30118D45C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78" r="67247" b="33586"/>
          <a:stretch/>
        </p:blipFill>
        <p:spPr>
          <a:xfrm>
            <a:off x="1713037" y="180719"/>
            <a:ext cx="3043443" cy="109089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A948516-C485-4BE2-B8F9-78FF36EC3A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35" t="50000" r="23508" b="22690"/>
          <a:stretch/>
        </p:blipFill>
        <p:spPr>
          <a:xfrm>
            <a:off x="426516" y="824139"/>
            <a:ext cx="1516386" cy="78319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D6B8FC4-1E0C-4D37-AF32-54AB6A74A5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719864" y="4278451"/>
            <a:ext cx="470226" cy="85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156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D9D6EB3-599B-4016-A83B-8FBF759CECE3}"/>
              </a:ext>
            </a:extLst>
          </p:cNvPr>
          <p:cNvGrpSpPr/>
          <p:nvPr/>
        </p:nvGrpSpPr>
        <p:grpSpPr>
          <a:xfrm>
            <a:off x="-940670" y="5579697"/>
            <a:ext cx="13296758" cy="1382579"/>
            <a:chOff x="-940670" y="5579697"/>
            <a:chExt cx="13296758" cy="138257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7B4E628-E51F-4AD9-9FAD-2F8D3B6DE6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10472839" y="5834314"/>
              <a:ext cx="1883249" cy="110690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83DC752-A44A-4204-BE75-2B4F0DE473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940670" y="5579697"/>
              <a:ext cx="1941095" cy="97654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E5316DA-76F4-4295-84A8-39EF8C4D1B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0" y="5855370"/>
              <a:ext cx="2919663" cy="110690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3F8EF7C-C7E9-4AEC-9D88-D6725AF727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2037346" y="6188287"/>
              <a:ext cx="1941095" cy="73591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F6C0A3D-5FCA-4336-A393-73DCDFCE36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3597438" y="6118124"/>
              <a:ext cx="2318084" cy="81206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44F07BE-3E61-4899-8C8A-4B51E93D10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5025011" y="6112128"/>
              <a:ext cx="2141978" cy="81206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5D01361-EF15-4FEF-A07F-61B71E1FEF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6692233" y="6368524"/>
              <a:ext cx="1301724" cy="49351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B7F910D-567C-401E-9FFB-BDB5B87730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7358351" y="6179445"/>
              <a:ext cx="1941095" cy="73591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FD88296-5A85-459B-B86A-B21E3A02FD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727309" y="5979069"/>
              <a:ext cx="2637773" cy="928265"/>
            </a:xfrm>
            <a:prstGeom prst="rect">
              <a:avLst/>
            </a:prstGeom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BA698D97-A1F1-4C91-BA98-C8C01F7E70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878" y="87939"/>
            <a:ext cx="3681662" cy="19362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AF48420-613F-43FE-A7EC-93A9DA5CCFFA}"/>
              </a:ext>
            </a:extLst>
          </p:cNvPr>
          <p:cNvSpPr txBox="1"/>
          <p:nvPr/>
        </p:nvSpPr>
        <p:spPr>
          <a:xfrm>
            <a:off x="712218" y="523525"/>
            <a:ext cx="26502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    ผู้แต่ง</a:t>
            </a:r>
            <a:endParaRPr lang="en-US" sz="6000" dirty="0">
              <a:solidFill>
                <a:schemeClr val="bg1"/>
              </a:solidFill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52E5BBF-C7EB-406D-8ADB-2E62E8C6CC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78" r="67247" b="33586"/>
          <a:stretch/>
        </p:blipFill>
        <p:spPr>
          <a:xfrm>
            <a:off x="1908790" y="175144"/>
            <a:ext cx="1717072" cy="61546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8AB151D-640C-428D-8018-6470DCA63A46}"/>
              </a:ext>
            </a:extLst>
          </p:cNvPr>
          <p:cNvSpPr txBox="1"/>
          <p:nvPr/>
        </p:nvSpPr>
        <p:spPr>
          <a:xfrm>
            <a:off x="1640701" y="1654432"/>
            <a:ext cx="14599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800" dirty="0">
                <a:latin typeface="FC Daisy" panose="020B0500040200020003" pitchFamily="34" charset="-34"/>
                <a:cs typeface="FC Daisy" panose="020B0500040200020003" pitchFamily="34" charset="-34"/>
              </a:rPr>
              <a:t>ผู้แต่ง</a:t>
            </a:r>
            <a:endParaRPr lang="en-US" sz="4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50C5D53-86F5-44AC-9AB1-4DEE4264A9A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76" t="67693" r="38287" b="27252"/>
          <a:stretch/>
        </p:blipFill>
        <p:spPr>
          <a:xfrm flipV="1">
            <a:off x="1908790" y="2308957"/>
            <a:ext cx="761205" cy="15576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ACFEA68-8DBC-4745-8FBE-0D4C694EAC5E}"/>
              </a:ext>
            </a:extLst>
          </p:cNvPr>
          <p:cNvSpPr txBox="1"/>
          <p:nvPr/>
        </p:nvSpPr>
        <p:spPr>
          <a:xfrm>
            <a:off x="2888324" y="1726719"/>
            <a:ext cx="799631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: 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พระบาทสมเด็จพระพุทธเลิศหล้านภาลัย</a:t>
            </a:r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 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(รัชกาลที่ ๒)</a:t>
            </a:r>
            <a:endParaRPr lang="en-US" sz="44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424F5E7-D7D3-49F6-9C2E-0D808709D1BA}"/>
              </a:ext>
            </a:extLst>
          </p:cNvPr>
          <p:cNvSpPr txBox="1"/>
          <p:nvPr/>
        </p:nvSpPr>
        <p:spPr>
          <a:xfrm>
            <a:off x="1547313" y="2542662"/>
            <a:ext cx="1039087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   บทพากย์รามเกียรติ์ ใช้พากย์สำหรับการแสดงโขน แต่ละตอน </a:t>
            </a:r>
            <a:endParaRPr lang="en-US" sz="4400" dirty="0">
              <a:latin typeface="FC Daisy" panose="020B0500040200020003" pitchFamily="34" charset="-34"/>
              <a:cs typeface="FC Daisy" panose="020B0500040200020003" pitchFamily="34" charset="-34"/>
            </a:endParaRP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รัชกาลที่ ๒ พระราชนิพนธ์บทพากย์รามเกียรติ์ที่มีชื่อเสียงไว้ </a:t>
            </a:r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4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 ตอน คือ </a:t>
            </a:r>
            <a:endParaRPr lang="en-US" sz="44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22B0214-8BFD-4F52-B956-03DE4A9E5D0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2" t="4445" r="12456" b="15790"/>
          <a:stretch/>
        </p:blipFill>
        <p:spPr>
          <a:xfrm>
            <a:off x="-24129" y="236686"/>
            <a:ext cx="1645427" cy="143135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7435238-4D6C-4269-9D47-AEA3E6F62E5D}"/>
              </a:ext>
            </a:extLst>
          </p:cNvPr>
          <p:cNvSpPr txBox="1"/>
          <p:nvPr/>
        </p:nvSpPr>
        <p:spPr>
          <a:xfrm>
            <a:off x="2992229" y="3992878"/>
            <a:ext cx="29107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800" dirty="0">
                <a:latin typeface="FC Daisy" panose="020B0500040200020003" pitchFamily="34" charset="-34"/>
                <a:cs typeface="FC Daisy" panose="020B0500040200020003" pitchFamily="34" charset="-34"/>
              </a:rPr>
              <a:t>๑</a:t>
            </a:r>
            <a:r>
              <a:rPr lang="en-US" sz="4800" dirty="0">
                <a:latin typeface="FC Daisy" panose="020B0500040200020003" pitchFamily="34" charset="-34"/>
                <a:cs typeface="FC Daisy" panose="020B0500040200020003" pitchFamily="34" charset="-34"/>
              </a:rPr>
              <a:t>. </a:t>
            </a:r>
            <a:r>
              <a:rPr lang="th-TH" sz="4800" dirty="0">
                <a:latin typeface="FC Daisy" panose="020B0500040200020003" pitchFamily="34" charset="-34"/>
                <a:cs typeface="FC Daisy" panose="020B0500040200020003" pitchFamily="34" charset="-34"/>
              </a:rPr>
              <a:t>ตอน นางลอย</a:t>
            </a:r>
            <a:endParaRPr lang="en-US" sz="4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3BA43E4-5052-4850-8574-6A04E07A46D6}"/>
              </a:ext>
            </a:extLst>
          </p:cNvPr>
          <p:cNvSpPr txBox="1"/>
          <p:nvPr/>
        </p:nvSpPr>
        <p:spPr>
          <a:xfrm>
            <a:off x="2997170" y="4915641"/>
            <a:ext cx="34899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800" dirty="0">
                <a:latin typeface="FC Daisy" panose="020B0500040200020003" pitchFamily="34" charset="-34"/>
                <a:cs typeface="FC Daisy" panose="020B0500040200020003" pitchFamily="34" charset="-34"/>
              </a:rPr>
              <a:t>๓</a:t>
            </a:r>
            <a:r>
              <a:rPr lang="en-US" sz="4800" dirty="0">
                <a:latin typeface="FC Daisy" panose="020B0500040200020003" pitchFamily="34" charset="-34"/>
                <a:cs typeface="FC Daisy" panose="020B0500040200020003" pitchFamily="34" charset="-34"/>
              </a:rPr>
              <a:t>. </a:t>
            </a:r>
            <a:r>
              <a:rPr lang="th-TH" sz="4800" dirty="0">
                <a:latin typeface="FC Daisy" panose="020B0500040200020003" pitchFamily="34" charset="-34"/>
                <a:cs typeface="FC Daisy" panose="020B0500040200020003" pitchFamily="34" charset="-34"/>
              </a:rPr>
              <a:t>ตอน</a:t>
            </a:r>
            <a:r>
              <a:rPr lang="en-US" sz="4800" dirty="0">
                <a:latin typeface="FC Daisy" panose="020B0500040200020003" pitchFamily="34" charset="-34"/>
                <a:cs typeface="FC Daisy" panose="020B0500040200020003" pitchFamily="34" charset="-34"/>
              </a:rPr>
              <a:t> </a:t>
            </a:r>
            <a:r>
              <a:rPr lang="th-TH" sz="4800" dirty="0">
                <a:latin typeface="FC Daisy" panose="020B0500040200020003" pitchFamily="34" charset="-34"/>
                <a:cs typeface="FC Daisy" panose="020B0500040200020003" pitchFamily="34" charset="-34"/>
              </a:rPr>
              <a:t>พรหมมาศ</a:t>
            </a:r>
            <a:endParaRPr lang="en-US" sz="4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97C8B80-8A0C-4206-9EB1-4D644505AE87}"/>
              </a:ext>
            </a:extLst>
          </p:cNvPr>
          <p:cNvSpPr txBox="1"/>
          <p:nvPr/>
        </p:nvSpPr>
        <p:spPr>
          <a:xfrm>
            <a:off x="6886479" y="3950043"/>
            <a:ext cx="29107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800" dirty="0">
                <a:latin typeface="FC Daisy" panose="020B0500040200020003" pitchFamily="34" charset="-34"/>
                <a:cs typeface="FC Daisy" panose="020B0500040200020003" pitchFamily="34" charset="-34"/>
              </a:rPr>
              <a:t>๒</a:t>
            </a:r>
            <a:r>
              <a:rPr lang="en-US" sz="4800" dirty="0">
                <a:latin typeface="FC Daisy" panose="020B0500040200020003" pitchFamily="34" charset="-34"/>
                <a:cs typeface="FC Daisy" panose="020B0500040200020003" pitchFamily="34" charset="-34"/>
              </a:rPr>
              <a:t>. </a:t>
            </a:r>
            <a:r>
              <a:rPr lang="th-TH" sz="4800" dirty="0">
                <a:latin typeface="FC Daisy" panose="020B0500040200020003" pitchFamily="34" charset="-34"/>
                <a:cs typeface="FC Daisy" panose="020B0500040200020003" pitchFamily="34" charset="-34"/>
              </a:rPr>
              <a:t>ตอน</a:t>
            </a:r>
            <a:r>
              <a:rPr lang="en-US" sz="4800" dirty="0">
                <a:latin typeface="FC Daisy" panose="020B0500040200020003" pitchFamily="34" charset="-34"/>
                <a:cs typeface="FC Daisy" panose="020B0500040200020003" pitchFamily="34" charset="-34"/>
              </a:rPr>
              <a:t> </a:t>
            </a:r>
            <a:r>
              <a:rPr lang="th-TH" sz="4800" dirty="0">
                <a:latin typeface="FC Daisy" panose="020B0500040200020003" pitchFamily="34" charset="-34"/>
                <a:cs typeface="FC Daisy" panose="020B0500040200020003" pitchFamily="34" charset="-34"/>
              </a:rPr>
              <a:t>นาคบาศ</a:t>
            </a:r>
            <a:endParaRPr lang="en-US" sz="4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3C104E0-109E-423A-A007-98519F977298}"/>
              </a:ext>
            </a:extLst>
          </p:cNvPr>
          <p:cNvSpPr txBox="1"/>
          <p:nvPr/>
        </p:nvSpPr>
        <p:spPr>
          <a:xfrm>
            <a:off x="6886479" y="4710491"/>
            <a:ext cx="413444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800" dirty="0">
                <a:latin typeface="FC Daisy" panose="020B0500040200020003" pitchFamily="34" charset="-34"/>
                <a:cs typeface="FC Daisy" panose="020B0500040200020003" pitchFamily="34" charset="-34"/>
              </a:rPr>
              <a:t>๔</a:t>
            </a:r>
            <a:r>
              <a:rPr lang="en-US" sz="4800" dirty="0">
                <a:latin typeface="FC Daisy" panose="020B0500040200020003" pitchFamily="34" charset="-34"/>
                <a:cs typeface="FC Daisy" panose="020B0500040200020003" pitchFamily="34" charset="-34"/>
              </a:rPr>
              <a:t>. </a:t>
            </a:r>
            <a:r>
              <a:rPr lang="th-TH" sz="4800" dirty="0">
                <a:latin typeface="FC Daisy" panose="020B0500040200020003" pitchFamily="34" charset="-34"/>
                <a:cs typeface="FC Daisy" panose="020B0500040200020003" pitchFamily="34" charset="-34"/>
              </a:rPr>
              <a:t>ตอน </a:t>
            </a:r>
            <a:r>
              <a:rPr lang="th-TH" sz="6600" dirty="0">
                <a:solidFill>
                  <a:schemeClr val="accent1">
                    <a:lumMod val="50000"/>
                  </a:schemeClr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เอราวัณ</a:t>
            </a:r>
            <a:endParaRPr lang="en-US" sz="4800" dirty="0">
              <a:solidFill>
                <a:schemeClr val="accent1">
                  <a:lumMod val="50000"/>
                </a:schemeClr>
              </a:solidFill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EAEB036C-C3E0-49EA-BE09-DC88FDD5F5C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76" t="67693" r="38287" b="27252"/>
          <a:stretch/>
        </p:blipFill>
        <p:spPr>
          <a:xfrm flipV="1">
            <a:off x="3433727" y="4652018"/>
            <a:ext cx="761205" cy="15576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1227FD5-B31A-40A0-8745-A678953A91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76" t="67693" r="38287" b="27252"/>
          <a:stretch/>
        </p:blipFill>
        <p:spPr>
          <a:xfrm flipV="1">
            <a:off x="7406477" y="4594936"/>
            <a:ext cx="761205" cy="15576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B98FB409-950B-4088-B6C6-53B32B9C97E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76" t="67693" r="38287" b="27252"/>
          <a:stretch/>
        </p:blipFill>
        <p:spPr>
          <a:xfrm flipV="1">
            <a:off x="3501868" y="5573263"/>
            <a:ext cx="761205" cy="155761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3F73791-EF77-41AE-982F-6CB0DA6F637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76" t="67693" r="38287" b="27252"/>
          <a:stretch/>
        </p:blipFill>
        <p:spPr>
          <a:xfrm flipV="1">
            <a:off x="7478098" y="5573262"/>
            <a:ext cx="761205" cy="155761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797227" y="784352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E0A3C3A-600F-48DF-8A4F-C782ACF794A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472839" y="0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281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BA698D97-A1F1-4C91-BA98-C8C01F7E7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878" y="87939"/>
            <a:ext cx="6307878" cy="19362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AF48420-613F-43FE-A7EC-93A9DA5CCFFA}"/>
              </a:ext>
            </a:extLst>
          </p:cNvPr>
          <p:cNvSpPr txBox="1"/>
          <p:nvPr/>
        </p:nvSpPr>
        <p:spPr>
          <a:xfrm>
            <a:off x="1160903" y="543775"/>
            <a:ext cx="38795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54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  ลักษณะคำประพันธ์</a:t>
            </a:r>
            <a:endParaRPr lang="en-US" sz="5400" dirty="0">
              <a:solidFill>
                <a:schemeClr val="bg1"/>
              </a:solidFill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52E5BBF-C7EB-406D-8ADB-2E62E8C6CC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78" r="67247" b="33586"/>
          <a:stretch/>
        </p:blipFill>
        <p:spPr>
          <a:xfrm>
            <a:off x="3436720" y="158989"/>
            <a:ext cx="1717072" cy="61546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ACFEA68-8DBC-4745-8FBE-0D4C694EAC5E}"/>
              </a:ext>
            </a:extLst>
          </p:cNvPr>
          <p:cNvSpPr txBox="1"/>
          <p:nvPr/>
        </p:nvSpPr>
        <p:spPr>
          <a:xfrm>
            <a:off x="595115" y="1547651"/>
            <a:ext cx="1166261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บทพากย์เอราวัณ แต่งด้วย</a:t>
            </a:r>
            <a:r>
              <a:rPr lang="th-TH" sz="4000" dirty="0">
                <a:solidFill>
                  <a:schemeClr val="accent5">
                    <a:lumMod val="75000"/>
                  </a:schemeClr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กาพย์ฉบัง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 </a:t>
            </a:r>
            <a:r>
              <a:rPr lang="th-TH" sz="4000" dirty="0">
                <a:solidFill>
                  <a:schemeClr val="accent5">
                    <a:lumMod val="75000"/>
                  </a:schemeClr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๑๖ 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คือ ๑ บท มี ๑๖</a:t>
            </a:r>
            <a:r>
              <a:rPr lang="en-US" sz="4000" dirty="0">
                <a:latin typeface="FC Daisy" panose="020B0500040200020003" pitchFamily="34" charset="-34"/>
                <a:cs typeface="FC Daisy" panose="020B0500040200020003" pitchFamily="34" charset="-34"/>
              </a:rPr>
              <a:t> 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คำ แบ่งออกเป็น 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๓</a:t>
            </a:r>
            <a:r>
              <a:rPr lang="en-US" sz="4000" dirty="0">
                <a:latin typeface="FC Daisy" panose="020B0500040200020003" pitchFamily="34" charset="-34"/>
                <a:cs typeface="FC Daisy" panose="020B0500040200020003" pitchFamily="34" charset="-34"/>
              </a:rPr>
              <a:t> 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วรรค วรรคแรกมีจำนวน ๖ คำ วรรคที่ ๒ มี ๔ คำ และวรรคสุดท้ายมี ๖ คำ</a:t>
            </a:r>
            <a:endParaRPr lang="en-US" sz="44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22B0214-8BFD-4F52-B956-03DE4A9E5D0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2" t="4445" r="12456" b="15790"/>
          <a:stretch/>
        </p:blipFill>
        <p:spPr>
          <a:xfrm>
            <a:off x="-24129" y="236686"/>
            <a:ext cx="1645427" cy="1431353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2C2329F0-2734-467C-B65A-9D40E91C2957}"/>
              </a:ext>
            </a:extLst>
          </p:cNvPr>
          <p:cNvGrpSpPr/>
          <p:nvPr/>
        </p:nvGrpSpPr>
        <p:grpSpPr>
          <a:xfrm>
            <a:off x="1793576" y="3322745"/>
            <a:ext cx="8288209" cy="2991480"/>
            <a:chOff x="1621298" y="3322745"/>
            <a:chExt cx="8288209" cy="299148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E01482B-310A-4AAD-A889-A8F7971FEE2B}"/>
                </a:ext>
              </a:extLst>
            </p:cNvPr>
            <p:cNvGrpSpPr/>
            <p:nvPr/>
          </p:nvGrpSpPr>
          <p:grpSpPr>
            <a:xfrm>
              <a:off x="2192758" y="3425356"/>
              <a:ext cx="3168293" cy="488092"/>
              <a:chOff x="1684091" y="3350066"/>
              <a:chExt cx="4130251" cy="626584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853DAC63-EEAC-4066-A8D2-4BCCD88C418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1684091" y="3370660"/>
                <a:ext cx="838451" cy="590628"/>
              </a:xfrm>
              <a:prstGeom prst="rect">
                <a:avLst/>
              </a:prstGeom>
            </p:spPr>
          </p:pic>
          <p:pic>
            <p:nvPicPr>
              <p:cNvPr id="55" name="Picture 54">
                <a:extLst>
                  <a:ext uri="{FF2B5EF4-FFF2-40B4-BE49-F238E27FC236}">
                    <a16:creationId xmlns:a16="http://schemas.microsoft.com/office/drawing/2014/main" id="{8C95C518-B968-4153-AD27-2C6D98E15A4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2502826" y="3369076"/>
                <a:ext cx="838451" cy="590628"/>
              </a:xfrm>
              <a:prstGeom prst="rect">
                <a:avLst/>
              </a:prstGeom>
            </p:spPr>
          </p:pic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id="{2FB57D85-5902-4DAA-B232-CE2D5527609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3321561" y="3350066"/>
                <a:ext cx="838451" cy="590628"/>
              </a:xfrm>
              <a:prstGeom prst="rect">
                <a:avLst/>
              </a:prstGeom>
            </p:spPr>
          </p:pic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FDB96853-8B7A-4AEB-98F4-D17D57CE0C6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4975891" y="3359348"/>
                <a:ext cx="838451" cy="590628"/>
              </a:xfrm>
              <a:prstGeom prst="rect">
                <a:avLst/>
              </a:prstGeom>
            </p:spPr>
          </p:pic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499A564D-3C13-4660-B4FE-8470B100F01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4137440" y="3386022"/>
                <a:ext cx="838451" cy="590628"/>
              </a:xfrm>
              <a:prstGeom prst="rect">
                <a:avLst/>
              </a:prstGeom>
            </p:spPr>
          </p:pic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081F199-F946-4F11-9A93-761C6B0B863E}"/>
                </a:ext>
              </a:extLst>
            </p:cNvPr>
            <p:cNvGrpSpPr/>
            <p:nvPr/>
          </p:nvGrpSpPr>
          <p:grpSpPr>
            <a:xfrm>
              <a:off x="5465176" y="3322745"/>
              <a:ext cx="705688" cy="665304"/>
              <a:chOff x="5257917" y="3230241"/>
              <a:chExt cx="705688" cy="665304"/>
            </a:xfrm>
          </p:grpSpPr>
          <p:sp>
            <p:nvSpPr>
              <p:cNvPr id="6" name="Flowchart: Connector 5">
                <a:extLst>
                  <a:ext uri="{FF2B5EF4-FFF2-40B4-BE49-F238E27FC236}">
                    <a16:creationId xmlns:a16="http://schemas.microsoft.com/office/drawing/2014/main" id="{FFD1EE7B-A3BF-4CEA-8D19-9B1F7E41A0EF}"/>
                  </a:ext>
                </a:extLst>
              </p:cNvPr>
              <p:cNvSpPr/>
              <p:nvPr/>
            </p:nvSpPr>
            <p:spPr>
              <a:xfrm>
                <a:off x="5257917" y="3230241"/>
                <a:ext cx="705688" cy="665304"/>
              </a:xfrm>
              <a:prstGeom prst="flowChartConnector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C6A632FE-36AF-4DD7-A14E-E76426437EE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5257917" y="3336491"/>
                <a:ext cx="643171" cy="460083"/>
              </a:xfrm>
              <a:prstGeom prst="rect">
                <a:avLst/>
              </a:prstGeom>
            </p:spPr>
          </p:pic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8E6083B1-070D-4DA7-8274-8150F8379231}"/>
                </a:ext>
              </a:extLst>
            </p:cNvPr>
            <p:cNvGrpSpPr/>
            <p:nvPr/>
          </p:nvGrpSpPr>
          <p:grpSpPr>
            <a:xfrm>
              <a:off x="7245467" y="3453363"/>
              <a:ext cx="1899266" cy="476125"/>
              <a:chOff x="1684091" y="3350066"/>
              <a:chExt cx="2475921" cy="611222"/>
            </a:xfrm>
          </p:grpSpPr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413FA032-EC4F-430C-83A7-77C7D68DE67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1684091" y="3370660"/>
                <a:ext cx="838451" cy="590628"/>
              </a:xfrm>
              <a:prstGeom prst="rect">
                <a:avLst/>
              </a:prstGeom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53339970-3271-44D3-98A7-E4A96E0278F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2502826" y="3369076"/>
                <a:ext cx="838451" cy="590628"/>
              </a:xfrm>
              <a:prstGeom prst="rect">
                <a:avLst/>
              </a:prstGeom>
            </p:spPr>
          </p:pic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B238512F-602E-4103-946E-11B6155DF03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3321561" y="3350066"/>
                <a:ext cx="838451" cy="590628"/>
              </a:xfrm>
              <a:prstGeom prst="rect">
                <a:avLst/>
              </a:prstGeom>
            </p:spPr>
          </p:pic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D15B20B-11E2-4B5E-A614-ACD334CB8584}"/>
                </a:ext>
              </a:extLst>
            </p:cNvPr>
            <p:cNvGrpSpPr/>
            <p:nvPr/>
          </p:nvGrpSpPr>
          <p:grpSpPr>
            <a:xfrm>
              <a:off x="9174276" y="3350752"/>
              <a:ext cx="705688" cy="665304"/>
              <a:chOff x="5257917" y="3230241"/>
              <a:chExt cx="705688" cy="665304"/>
            </a:xfrm>
          </p:grpSpPr>
          <p:sp>
            <p:nvSpPr>
              <p:cNvPr id="67" name="Flowchart: Connector 66">
                <a:extLst>
                  <a:ext uri="{FF2B5EF4-FFF2-40B4-BE49-F238E27FC236}">
                    <a16:creationId xmlns:a16="http://schemas.microsoft.com/office/drawing/2014/main" id="{1E2DE2B9-B8E8-495A-83E9-D44C63D2A70F}"/>
                  </a:ext>
                </a:extLst>
              </p:cNvPr>
              <p:cNvSpPr/>
              <p:nvPr/>
            </p:nvSpPr>
            <p:spPr>
              <a:xfrm>
                <a:off x="5257917" y="3230241"/>
                <a:ext cx="705688" cy="665304"/>
              </a:xfrm>
              <a:prstGeom prst="flowChartConnector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8" name="Picture 67">
                <a:extLst>
                  <a:ext uri="{FF2B5EF4-FFF2-40B4-BE49-F238E27FC236}">
                    <a16:creationId xmlns:a16="http://schemas.microsoft.com/office/drawing/2014/main" id="{0F12996E-A39A-4E7E-95DC-066C8AF3709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5257917" y="3332852"/>
                <a:ext cx="643171" cy="460083"/>
              </a:xfrm>
              <a:prstGeom prst="rect">
                <a:avLst/>
              </a:prstGeom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69503BC-F248-458B-B1A8-9367809CF20E}"/>
                </a:ext>
              </a:extLst>
            </p:cNvPr>
            <p:cNvGrpSpPr/>
            <p:nvPr/>
          </p:nvGrpSpPr>
          <p:grpSpPr>
            <a:xfrm>
              <a:off x="1621298" y="4188149"/>
              <a:ext cx="3168293" cy="488092"/>
              <a:chOff x="1684091" y="3350066"/>
              <a:chExt cx="4130251" cy="626584"/>
            </a:xfrm>
          </p:grpSpPr>
          <p:pic>
            <p:nvPicPr>
              <p:cNvPr id="70" name="Picture 69">
                <a:extLst>
                  <a:ext uri="{FF2B5EF4-FFF2-40B4-BE49-F238E27FC236}">
                    <a16:creationId xmlns:a16="http://schemas.microsoft.com/office/drawing/2014/main" id="{B47DA39B-8553-43A0-92EF-E03406DF66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1684091" y="3370660"/>
                <a:ext cx="838451" cy="590628"/>
              </a:xfrm>
              <a:prstGeom prst="rect">
                <a:avLst/>
              </a:prstGeom>
            </p:spPr>
          </p:pic>
          <p:pic>
            <p:nvPicPr>
              <p:cNvPr id="71" name="Picture 70">
                <a:extLst>
                  <a:ext uri="{FF2B5EF4-FFF2-40B4-BE49-F238E27FC236}">
                    <a16:creationId xmlns:a16="http://schemas.microsoft.com/office/drawing/2014/main" id="{654948A9-C8CE-4458-BA6D-C2FBE321781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2502826" y="3369076"/>
                <a:ext cx="838451" cy="590628"/>
              </a:xfrm>
              <a:prstGeom prst="rect">
                <a:avLst/>
              </a:prstGeom>
            </p:spPr>
          </p:pic>
          <p:pic>
            <p:nvPicPr>
              <p:cNvPr id="72" name="Picture 71">
                <a:extLst>
                  <a:ext uri="{FF2B5EF4-FFF2-40B4-BE49-F238E27FC236}">
                    <a16:creationId xmlns:a16="http://schemas.microsoft.com/office/drawing/2014/main" id="{E126AC46-CE4B-4B06-9707-F9B14DD08CC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3321561" y="3350066"/>
                <a:ext cx="838451" cy="590628"/>
              </a:xfrm>
              <a:prstGeom prst="rect">
                <a:avLst/>
              </a:prstGeom>
            </p:spPr>
          </p:pic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5A7833BB-C185-4297-9C46-6FD34B2D04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4975891" y="3359348"/>
                <a:ext cx="838451" cy="590628"/>
              </a:xfrm>
              <a:prstGeom prst="rect">
                <a:avLst/>
              </a:prstGeom>
            </p:spPr>
          </p:pic>
          <p:pic>
            <p:nvPicPr>
              <p:cNvPr id="74" name="Picture 73">
                <a:extLst>
                  <a:ext uri="{FF2B5EF4-FFF2-40B4-BE49-F238E27FC236}">
                    <a16:creationId xmlns:a16="http://schemas.microsoft.com/office/drawing/2014/main" id="{3287E585-144B-4F45-8B9D-82D1F106FD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4137440" y="3386022"/>
                <a:ext cx="838451" cy="590628"/>
              </a:xfrm>
              <a:prstGeom prst="rect">
                <a:avLst/>
              </a:prstGeom>
            </p:spPr>
          </p:pic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D0EC3EE3-104B-4A91-B4CB-9CF20D4AF661}"/>
                </a:ext>
              </a:extLst>
            </p:cNvPr>
            <p:cNvGrpSpPr/>
            <p:nvPr/>
          </p:nvGrpSpPr>
          <p:grpSpPr>
            <a:xfrm>
              <a:off x="4893715" y="4100346"/>
              <a:ext cx="711450" cy="665304"/>
              <a:chOff x="5252155" y="3230241"/>
              <a:chExt cx="711450" cy="665304"/>
            </a:xfrm>
          </p:grpSpPr>
          <p:sp>
            <p:nvSpPr>
              <p:cNvPr id="76" name="Flowchart: Connector 75">
                <a:extLst>
                  <a:ext uri="{FF2B5EF4-FFF2-40B4-BE49-F238E27FC236}">
                    <a16:creationId xmlns:a16="http://schemas.microsoft.com/office/drawing/2014/main" id="{89882CA1-100C-4319-B3C2-3F3F0C35EE50}"/>
                  </a:ext>
                </a:extLst>
              </p:cNvPr>
              <p:cNvSpPr/>
              <p:nvPr/>
            </p:nvSpPr>
            <p:spPr>
              <a:xfrm>
                <a:off x="5257917" y="3230241"/>
                <a:ext cx="705688" cy="665304"/>
              </a:xfrm>
              <a:prstGeom prst="flowChartConnector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77" name="Picture 76">
                <a:extLst>
                  <a:ext uri="{FF2B5EF4-FFF2-40B4-BE49-F238E27FC236}">
                    <a16:creationId xmlns:a16="http://schemas.microsoft.com/office/drawing/2014/main" id="{761EAEBB-DDF7-44A3-962A-81285FB650D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5252155" y="3334086"/>
                <a:ext cx="643171" cy="460083"/>
              </a:xfrm>
              <a:prstGeom prst="rect">
                <a:avLst/>
              </a:prstGeom>
            </p:spPr>
          </p:pic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F70056A5-2CAF-4196-971A-E2DA990D4DC3}"/>
                </a:ext>
              </a:extLst>
            </p:cNvPr>
            <p:cNvGrpSpPr/>
            <p:nvPr/>
          </p:nvGrpSpPr>
          <p:grpSpPr>
            <a:xfrm>
              <a:off x="2264469" y="4988115"/>
              <a:ext cx="3168293" cy="488092"/>
              <a:chOff x="1684091" y="3350066"/>
              <a:chExt cx="4130251" cy="626584"/>
            </a:xfrm>
          </p:grpSpPr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3C54054A-62B5-483A-9BE9-E757BA95C42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1684091" y="3370660"/>
                <a:ext cx="838451" cy="590628"/>
              </a:xfrm>
              <a:prstGeom prst="rect">
                <a:avLst/>
              </a:prstGeom>
            </p:spPr>
          </p:pic>
          <p:pic>
            <p:nvPicPr>
              <p:cNvPr id="80" name="Picture 79">
                <a:extLst>
                  <a:ext uri="{FF2B5EF4-FFF2-40B4-BE49-F238E27FC236}">
                    <a16:creationId xmlns:a16="http://schemas.microsoft.com/office/drawing/2014/main" id="{AF8F1001-0EB6-4CE1-89DA-E167C89FA17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2502826" y="3369076"/>
                <a:ext cx="838451" cy="590628"/>
              </a:xfrm>
              <a:prstGeom prst="rect">
                <a:avLst/>
              </a:prstGeom>
            </p:spPr>
          </p:pic>
          <p:pic>
            <p:nvPicPr>
              <p:cNvPr id="81" name="Picture 80">
                <a:extLst>
                  <a:ext uri="{FF2B5EF4-FFF2-40B4-BE49-F238E27FC236}">
                    <a16:creationId xmlns:a16="http://schemas.microsoft.com/office/drawing/2014/main" id="{252A4CA2-8257-4C31-AA2C-038B732896D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3321561" y="3350066"/>
                <a:ext cx="838451" cy="590628"/>
              </a:xfrm>
              <a:prstGeom prst="rect">
                <a:avLst/>
              </a:prstGeom>
            </p:spPr>
          </p:pic>
          <p:pic>
            <p:nvPicPr>
              <p:cNvPr id="82" name="Picture 81">
                <a:extLst>
                  <a:ext uri="{FF2B5EF4-FFF2-40B4-BE49-F238E27FC236}">
                    <a16:creationId xmlns:a16="http://schemas.microsoft.com/office/drawing/2014/main" id="{880C9AB6-B222-4EBC-9EBE-A1C426C562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4975891" y="3359348"/>
                <a:ext cx="838451" cy="590628"/>
              </a:xfrm>
              <a:prstGeom prst="rect">
                <a:avLst/>
              </a:prstGeom>
            </p:spPr>
          </p:pic>
          <p:pic>
            <p:nvPicPr>
              <p:cNvPr id="83" name="Picture 82">
                <a:extLst>
                  <a:ext uri="{FF2B5EF4-FFF2-40B4-BE49-F238E27FC236}">
                    <a16:creationId xmlns:a16="http://schemas.microsoft.com/office/drawing/2014/main" id="{37AD26F2-45D5-42B7-AE4C-0AC7329199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4137440" y="3386022"/>
                <a:ext cx="838451" cy="590628"/>
              </a:xfrm>
              <a:prstGeom prst="rect">
                <a:avLst/>
              </a:prstGeom>
            </p:spPr>
          </p:pic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7F0BC252-2B4E-4A4D-BF87-6363073E45BB}"/>
                </a:ext>
              </a:extLst>
            </p:cNvPr>
            <p:cNvGrpSpPr/>
            <p:nvPr/>
          </p:nvGrpSpPr>
          <p:grpSpPr>
            <a:xfrm>
              <a:off x="5490040" y="4904613"/>
              <a:ext cx="705688" cy="665304"/>
              <a:chOff x="5257917" y="3230241"/>
              <a:chExt cx="705688" cy="665304"/>
            </a:xfrm>
          </p:grpSpPr>
          <p:sp>
            <p:nvSpPr>
              <p:cNvPr id="85" name="Flowchart: Connector 84">
                <a:extLst>
                  <a:ext uri="{FF2B5EF4-FFF2-40B4-BE49-F238E27FC236}">
                    <a16:creationId xmlns:a16="http://schemas.microsoft.com/office/drawing/2014/main" id="{EA71E922-C7C0-4D83-A6D1-AED0F5D34DB7}"/>
                  </a:ext>
                </a:extLst>
              </p:cNvPr>
              <p:cNvSpPr/>
              <p:nvPr/>
            </p:nvSpPr>
            <p:spPr>
              <a:xfrm>
                <a:off x="5257917" y="3230241"/>
                <a:ext cx="705688" cy="665304"/>
              </a:xfrm>
              <a:prstGeom prst="flowChartConnector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6" name="Picture 85">
                <a:extLst>
                  <a:ext uri="{FF2B5EF4-FFF2-40B4-BE49-F238E27FC236}">
                    <a16:creationId xmlns:a16="http://schemas.microsoft.com/office/drawing/2014/main" id="{4DB98C56-5683-43BA-95A1-3699D47461B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5289175" y="3328550"/>
                <a:ext cx="643171" cy="460083"/>
              </a:xfrm>
              <a:prstGeom prst="rect">
                <a:avLst/>
              </a:prstGeom>
            </p:spPr>
          </p:pic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6EB20D54-8798-4340-B9DA-ED4CAA67E3AC}"/>
                </a:ext>
              </a:extLst>
            </p:cNvPr>
            <p:cNvGrpSpPr/>
            <p:nvPr/>
          </p:nvGrpSpPr>
          <p:grpSpPr>
            <a:xfrm>
              <a:off x="7275010" y="5033460"/>
              <a:ext cx="1899266" cy="476125"/>
              <a:chOff x="1684091" y="3350066"/>
              <a:chExt cx="2475921" cy="611222"/>
            </a:xfrm>
          </p:grpSpPr>
          <p:pic>
            <p:nvPicPr>
              <p:cNvPr id="88" name="Picture 87">
                <a:extLst>
                  <a:ext uri="{FF2B5EF4-FFF2-40B4-BE49-F238E27FC236}">
                    <a16:creationId xmlns:a16="http://schemas.microsoft.com/office/drawing/2014/main" id="{914DACD0-842F-4A86-9D14-EA67D6C1CDD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1684091" y="3370660"/>
                <a:ext cx="838451" cy="590628"/>
              </a:xfrm>
              <a:prstGeom prst="rect">
                <a:avLst/>
              </a:prstGeom>
            </p:spPr>
          </p:pic>
          <p:pic>
            <p:nvPicPr>
              <p:cNvPr id="89" name="Picture 88">
                <a:extLst>
                  <a:ext uri="{FF2B5EF4-FFF2-40B4-BE49-F238E27FC236}">
                    <a16:creationId xmlns:a16="http://schemas.microsoft.com/office/drawing/2014/main" id="{F9595755-9801-4DFE-8811-25297D9711A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2502826" y="3369076"/>
                <a:ext cx="838451" cy="590628"/>
              </a:xfrm>
              <a:prstGeom prst="rect">
                <a:avLst/>
              </a:prstGeom>
            </p:spPr>
          </p:pic>
          <p:pic>
            <p:nvPicPr>
              <p:cNvPr id="90" name="Picture 89">
                <a:extLst>
                  <a:ext uri="{FF2B5EF4-FFF2-40B4-BE49-F238E27FC236}">
                    <a16:creationId xmlns:a16="http://schemas.microsoft.com/office/drawing/2014/main" id="{69E4BD21-D3D7-44A7-915E-A0A35285A2D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3321561" y="3350066"/>
                <a:ext cx="838451" cy="590628"/>
              </a:xfrm>
              <a:prstGeom prst="rect">
                <a:avLst/>
              </a:prstGeom>
            </p:spPr>
          </p:pic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BCEB64C6-92B7-4BE7-9488-11CA577ABE56}"/>
                </a:ext>
              </a:extLst>
            </p:cNvPr>
            <p:cNvGrpSpPr/>
            <p:nvPr/>
          </p:nvGrpSpPr>
          <p:grpSpPr>
            <a:xfrm>
              <a:off x="9203819" y="4930849"/>
              <a:ext cx="705688" cy="665304"/>
              <a:chOff x="5257917" y="3230241"/>
              <a:chExt cx="705688" cy="665304"/>
            </a:xfrm>
          </p:grpSpPr>
          <p:sp>
            <p:nvSpPr>
              <p:cNvPr id="92" name="Flowchart: Connector 91">
                <a:extLst>
                  <a:ext uri="{FF2B5EF4-FFF2-40B4-BE49-F238E27FC236}">
                    <a16:creationId xmlns:a16="http://schemas.microsoft.com/office/drawing/2014/main" id="{638C2F84-4829-468F-B77F-38CE008AC231}"/>
                  </a:ext>
                </a:extLst>
              </p:cNvPr>
              <p:cNvSpPr/>
              <p:nvPr/>
            </p:nvSpPr>
            <p:spPr>
              <a:xfrm>
                <a:off x="5257917" y="3230241"/>
                <a:ext cx="705688" cy="665304"/>
              </a:xfrm>
              <a:prstGeom prst="flowChartConnector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AEFA9E9C-F6CE-4EF0-A081-56C3AB95EDE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5257917" y="3347659"/>
                <a:ext cx="643171" cy="460083"/>
              </a:xfrm>
              <a:prstGeom prst="rect">
                <a:avLst/>
              </a:prstGeom>
            </p:spPr>
          </p:pic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A64CD0D6-BE8C-4E54-84BB-03B05CDB3240}"/>
                </a:ext>
              </a:extLst>
            </p:cNvPr>
            <p:cNvGrpSpPr/>
            <p:nvPr/>
          </p:nvGrpSpPr>
          <p:grpSpPr>
            <a:xfrm>
              <a:off x="1621298" y="5751532"/>
              <a:ext cx="3168293" cy="488092"/>
              <a:chOff x="1684091" y="3350066"/>
              <a:chExt cx="4130251" cy="626584"/>
            </a:xfrm>
          </p:grpSpPr>
          <p:pic>
            <p:nvPicPr>
              <p:cNvPr id="95" name="Picture 94">
                <a:extLst>
                  <a:ext uri="{FF2B5EF4-FFF2-40B4-BE49-F238E27FC236}">
                    <a16:creationId xmlns:a16="http://schemas.microsoft.com/office/drawing/2014/main" id="{7BEFC34A-3A09-4B5E-84AA-C43B933F65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1684091" y="3370660"/>
                <a:ext cx="838451" cy="590628"/>
              </a:xfrm>
              <a:prstGeom prst="rect">
                <a:avLst/>
              </a:prstGeom>
            </p:spPr>
          </p:pic>
          <p:pic>
            <p:nvPicPr>
              <p:cNvPr id="96" name="Picture 95">
                <a:extLst>
                  <a:ext uri="{FF2B5EF4-FFF2-40B4-BE49-F238E27FC236}">
                    <a16:creationId xmlns:a16="http://schemas.microsoft.com/office/drawing/2014/main" id="{56E90D37-9848-48EF-8C0E-418B598DDD6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2502826" y="3369076"/>
                <a:ext cx="838451" cy="590628"/>
              </a:xfrm>
              <a:prstGeom prst="rect">
                <a:avLst/>
              </a:prstGeom>
            </p:spPr>
          </p:pic>
          <p:pic>
            <p:nvPicPr>
              <p:cNvPr id="97" name="Picture 96">
                <a:extLst>
                  <a:ext uri="{FF2B5EF4-FFF2-40B4-BE49-F238E27FC236}">
                    <a16:creationId xmlns:a16="http://schemas.microsoft.com/office/drawing/2014/main" id="{4D8C408E-33AD-4FAE-809A-19307CF4BF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3321561" y="3350066"/>
                <a:ext cx="838451" cy="590628"/>
              </a:xfrm>
              <a:prstGeom prst="rect">
                <a:avLst/>
              </a:prstGeom>
            </p:spPr>
          </p:pic>
          <p:pic>
            <p:nvPicPr>
              <p:cNvPr id="98" name="Picture 97">
                <a:extLst>
                  <a:ext uri="{FF2B5EF4-FFF2-40B4-BE49-F238E27FC236}">
                    <a16:creationId xmlns:a16="http://schemas.microsoft.com/office/drawing/2014/main" id="{C1F08261-72F2-4B5D-877F-F0E9DCB1751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4975891" y="3359348"/>
                <a:ext cx="838451" cy="590628"/>
              </a:xfrm>
              <a:prstGeom prst="rect">
                <a:avLst/>
              </a:prstGeom>
            </p:spPr>
          </p:pic>
          <p:pic>
            <p:nvPicPr>
              <p:cNvPr id="99" name="Picture 98">
                <a:extLst>
                  <a:ext uri="{FF2B5EF4-FFF2-40B4-BE49-F238E27FC236}">
                    <a16:creationId xmlns:a16="http://schemas.microsoft.com/office/drawing/2014/main" id="{7F8A7DA4-5413-499B-B8E7-6C98CAA5A75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4137440" y="3386022"/>
                <a:ext cx="838451" cy="590628"/>
              </a:xfrm>
              <a:prstGeom prst="rect">
                <a:avLst/>
              </a:prstGeom>
            </p:spPr>
          </p:pic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E75501B2-C0AA-4E7A-BA9F-809CE5BE4C31}"/>
                </a:ext>
              </a:extLst>
            </p:cNvPr>
            <p:cNvGrpSpPr/>
            <p:nvPr/>
          </p:nvGrpSpPr>
          <p:grpSpPr>
            <a:xfrm>
              <a:off x="4893716" y="5648921"/>
              <a:ext cx="705688" cy="665304"/>
              <a:chOff x="5257917" y="3230241"/>
              <a:chExt cx="705688" cy="665304"/>
            </a:xfrm>
          </p:grpSpPr>
          <p:sp>
            <p:nvSpPr>
              <p:cNvPr id="101" name="Flowchart: Connector 100">
                <a:extLst>
                  <a:ext uri="{FF2B5EF4-FFF2-40B4-BE49-F238E27FC236}">
                    <a16:creationId xmlns:a16="http://schemas.microsoft.com/office/drawing/2014/main" id="{28C6C777-422E-4124-A85E-9C4364018B65}"/>
                  </a:ext>
                </a:extLst>
              </p:cNvPr>
              <p:cNvSpPr/>
              <p:nvPr/>
            </p:nvSpPr>
            <p:spPr>
              <a:xfrm>
                <a:off x="5257917" y="3230241"/>
                <a:ext cx="705688" cy="665304"/>
              </a:xfrm>
              <a:prstGeom prst="flowChartConnector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2" name="Picture 101">
                <a:extLst>
                  <a:ext uri="{FF2B5EF4-FFF2-40B4-BE49-F238E27FC236}">
                    <a16:creationId xmlns:a16="http://schemas.microsoft.com/office/drawing/2014/main" id="{15B69EE1-ACB8-40A4-A1C3-CB841F66A1A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612" y1="65288" x2="35612" y2="65288"/>
                            <a14:foregroundMark x1="36646" y1="65048" x2="36646" y2="65048"/>
                            <a14:foregroundMark x1="46133" y1="51679" x2="37905" y2="61990"/>
                            <a14:foregroundMark x1="60881" y1="54976" x2="59982" y2="58273"/>
                            <a14:foregroundMark x1="78058" y1="56115" x2="78058" y2="56115"/>
                            <a14:foregroundMark x1="75090" y1="58693" x2="78058" y2="54976"/>
                            <a14:foregroundMark x1="80171" y1="45863" x2="79137" y2="53357"/>
                            <a14:foregroundMark x1="79137" y1="53357" x2="66996" y2="81655"/>
                            <a14:foregroundMark x1="71403" y1="74640" x2="68885" y2="80755"/>
                            <a14:foregroundMark x1="68885" y1="80755" x2="65108" y2="83993"/>
                            <a14:foregroundMark x1="71942" y1="84892" x2="46628" y2="82434"/>
                            <a14:foregroundMark x1="46628" y1="82434" x2="41637" y2="78118"/>
                            <a14:foregroundMark x1="41637" y1="78118" x2="41232" y2="77398"/>
                            <a14:foregroundMark x1="72437" y1="77398" x2="15198" y2="57434"/>
                            <a14:foregroundMark x1="15198" y1="57434" x2="12995" y2="53597"/>
                            <a14:foregroundMark x1="24191" y1="49820" x2="24955" y2="68525"/>
                            <a14:foregroundMark x1="24955" y1="68525" x2="26304" y2="75300"/>
                            <a14:foregroundMark x1="30710" y1="51679" x2="33633" y2="58993"/>
                            <a14:foregroundMark x1="33633" y1="58993" x2="43975" y2="69185"/>
                            <a14:foregroundMark x1="43975" y1="69185" x2="49550" y2="72842"/>
                            <a14:foregroundMark x1="49550" y1="72842" x2="50540" y2="72962"/>
                            <a14:foregroundMark x1="24191" y1="53118" x2="24191" y2="53118"/>
                            <a14:foregroundMark x1="62095" y1="40947" x2="39928" y2="41667"/>
                            <a14:foregroundMark x1="39928" y1="41667" x2="27968" y2="48082"/>
                            <a14:foregroundMark x1="27968" y1="48082" x2="19919" y2="57794"/>
                            <a14:foregroundMark x1="19919" y1="57794" x2="18930" y2="60132"/>
                            <a14:foregroundMark x1="79451" y1="68285" x2="33858" y2="80935"/>
                            <a14:foregroundMark x1="70683" y1="79556" x2="42446" y2="77638"/>
                            <a14:foregroundMark x1="67356" y1="76739" x2="34397" y2="75060"/>
                            <a14:foregroundMark x1="71942" y1="76019" x2="68255" y2="85132"/>
                            <a14:foregroundMark x1="72302" y1="77878" x2="71223" y2="82794"/>
                            <a14:foregroundMark x1="66502" y1="76259" x2="57374" y2="77638"/>
                            <a14:foregroundMark x1="54047" y1="79976" x2="41457" y2="81175"/>
                            <a14:foregroundMark x1="41457" y1="81175" x2="37365" y2="79317"/>
                            <a14:foregroundMark x1="36151" y1="61990" x2="29317" y2="79736"/>
                            <a14:foregroundMark x1="33004" y1="65707" x2="37545" y2="79556"/>
                            <a14:foregroundMark x1="35791" y1="65947" x2="38579" y2="79736"/>
                            <a14:foregroundMark x1="39658" y1="77398" x2="37545" y2="80935"/>
                            <a14:foregroundMark x1="68750" y1="71103" x2="60342" y2="81415"/>
                            <a14:foregroundMark x1="22122" y1="52398" x2="32689" y2="44724"/>
                            <a14:foregroundMark x1="32689" y1="44724" x2="38579" y2="36751"/>
                            <a14:foregroundMark x1="27203" y1="44904" x2="36556" y2="36871"/>
                            <a14:foregroundMark x1="36556" y1="36871" x2="37185" y2="36751"/>
                            <a14:foregroundMark x1="38759" y1="37410" x2="27383" y2="43225"/>
                            <a14:foregroundMark x1="27383" y1="43225" x2="23156" y2="47962"/>
                            <a14:foregroundMark x1="40333" y1="38369" x2="40513" y2="37410"/>
                            <a14:foregroundMark x1="40513" y1="36751" x2="39119" y2="38369"/>
                            <a14:foregroundMark x1="37725" y1="36751" x2="49460" y2="35791"/>
                            <a14:foregroundMark x1="49460" y1="35791" x2="64119" y2="37770"/>
                            <a14:foregroundMark x1="64119" y1="37770" x2="71763" y2="41187"/>
                            <a14:foregroundMark x1="26124" y1="56595" x2="27923" y2="63609"/>
                            <a14:foregroundMark x1="27923" y1="63609" x2="37365" y2="81175"/>
                            <a14:foregroundMark x1="37365" y1="81175" x2="37365" y2="81175"/>
                            <a14:foregroundMark x1="28417" y1="72542" x2="30531" y2="76978"/>
                            <a14:foregroundMark x1="25944" y1="73441" x2="31655" y2="74580"/>
                            <a14:foregroundMark x1="31655" y1="74580" x2="32644" y2="73921"/>
                            <a14:foregroundMark x1="34038" y1="72962" x2="28822" y2="74880"/>
                            <a14:foregroundMark x1="28822" y1="74880" x2="26304" y2="74880"/>
                            <a14:foregroundMark x1="38085" y1="78357" x2="44200" y2="85612"/>
                            <a14:foregroundMark x1="38759" y1="79556" x2="42446" y2="85612"/>
                            <a14:foregroundMark x1="74550" y1="61271" x2="74640" y2="68945"/>
                            <a14:foregroundMark x1="74640" y1="68945" x2="74730" y2="69005"/>
                            <a14:foregroundMark x1="77203" y1="58933" x2="67716" y2="74161"/>
                            <a14:foregroundMark x1="76844" y1="66427" x2="76844" y2="66427"/>
                            <a14:foregroundMark x1="80710" y1="50300" x2="80710" y2="50300"/>
                            <a14:foregroundMark x1="80890" y1="45144" x2="80890" y2="45144"/>
                            <a14:foregroundMark x1="79991" y1="45624" x2="79991" y2="46343"/>
                            <a14:foregroundMark x1="79991" y1="47242" x2="75270" y2="45624"/>
                            <a14:foregroundMark x1="77203" y1="45384" x2="79991" y2="49580"/>
                            <a14:foregroundMark x1="27653" y1="74580" x2="29631" y2="75060"/>
                            <a14:foregroundMark x1="38085" y1="78897" x2="41367" y2="84472"/>
                            <a14:foregroundMark x1="41367" y1="84472" x2="42761" y2="84952"/>
                            <a14:foregroundMark x1="42986" y1="84652" x2="47662" y2="80635"/>
                            <a14:foregroundMark x1="47662" y1="80635" x2="47887" y2="80336"/>
                            <a14:foregroundMark x1="55081" y1="82974" x2="54272" y2="85252"/>
                            <a14:foregroundMark x1="55081" y1="85252" x2="66187" y2="86990"/>
                            <a14:foregroundMark x1="66187" y1="86990" x2="69020" y2="84952"/>
                            <a14:foregroundMark x1="69964" y1="84832" x2="64478" y2="87770"/>
                            <a14:foregroundMark x1="72392" y1="69904" x2="71583" y2="79976"/>
                            <a14:foregroundMark x1="70099" y1="68705" x2="74371" y2="69005"/>
                            <a14:foregroundMark x1="76124" y1="59712" x2="76484" y2="66487"/>
                            <a14:foregroundMark x1="77158" y1="60132" x2="76844" y2="64628"/>
                            <a14:foregroundMark x1="76844" y1="63729" x2="76844" y2="62770"/>
                            <a14:foregroundMark x1="76844" y1="60312" x2="80755" y2="52998"/>
                            <a14:foregroundMark x1="79721" y1="47782" x2="81115" y2="52098"/>
                            <a14:foregroundMark x1="80755" y1="50060" x2="81340" y2="53477"/>
                            <a14:foregroundMark x1="81835" y1="49460" x2="79631" y2="55995"/>
                            <a14:foregroundMark x1="80665" y1="46223" x2="80216" y2="54556"/>
                            <a14:foregroundMark x1="82149" y1="49161" x2="80486" y2="57674"/>
                            <a14:foregroundMark x1="80486" y1="57674" x2="80441" y2="57674"/>
                            <a14:foregroundMark x1="82869" y1="52098" x2="79631" y2="54436"/>
                            <a14:foregroundMark x1="61364" y1="35104" x2="75854" y2="41847"/>
                            <a14:foregroundMark x1="75854" y1="41847" x2="77878" y2="44784"/>
                            <a14:foregroundMark x1="35432" y1="38309" x2="29901" y2="39269"/>
                            <a14:foregroundMark x1="29901" y1="39269" x2="29946" y2="41547"/>
                            <a14:foregroundMark x1="44604" y1="36751" x2="55441" y2="34712"/>
                            <a14:foregroundMark x1="55441" y1="34712" x2="55755" y2="34712"/>
                            <a14:foregroundMark x1="57509" y1="34293" x2="46718" y2="34832"/>
                            <a14:foregroundMark x1="46718" y1="34832" x2="44964" y2="35791"/>
                            <a14:foregroundMark x1="50180" y1="34412" x2="55531" y2="33933"/>
                            <a14:foregroundMark x1="55531" y1="33933" x2="56475" y2="33933"/>
                            <a14:foregroundMark x1="49146" y1="34293" x2="49371" y2="35012"/>
                            <a14:foregroundMark x1="58678" y1="34592" x2="61106" y2="35791"/>
                            <a14:backgroundMark x1="49011" y1="31775" x2="60387" y2="30695"/>
                            <a14:backgroundMark x1="60387" y1="30695" x2="62770" y2="31175"/>
                            <a14:backgroundMark x1="62275" y1="33333" x2="54631" y2="32074"/>
                            <a14:backgroundMark x1="47752" y1="33813" x2="53058" y2="32734"/>
                            <a14:backgroundMark x1="53058" y1="32734" x2="53687" y2="327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852" t="29516" r="17784" b="10969"/>
              <a:stretch/>
            </p:blipFill>
            <p:spPr>
              <a:xfrm>
                <a:off x="5261111" y="3340082"/>
                <a:ext cx="643171" cy="460083"/>
              </a:xfrm>
              <a:prstGeom prst="rect">
                <a:avLst/>
              </a:prstGeom>
            </p:spPr>
          </p:pic>
        </p:grp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35404CED-A20D-4D22-A57E-D3CA3F00F2F4}"/>
              </a:ext>
            </a:extLst>
          </p:cNvPr>
          <p:cNvSpPr txBox="1"/>
          <p:nvPr/>
        </p:nvSpPr>
        <p:spPr>
          <a:xfrm>
            <a:off x="9728941" y="786101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1A43F78-1A16-4C51-81C5-DC1991378378}"/>
              </a:ext>
            </a:extLst>
          </p:cNvPr>
          <p:cNvGrpSpPr/>
          <p:nvPr/>
        </p:nvGrpSpPr>
        <p:grpSpPr>
          <a:xfrm>
            <a:off x="-490401" y="6199068"/>
            <a:ext cx="2710827" cy="678810"/>
            <a:chOff x="-490401" y="6199068"/>
            <a:chExt cx="2710827" cy="678810"/>
          </a:xfrm>
        </p:grpSpPr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2F94100A-08AC-4916-960D-E912C044A2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8439858D-CF7F-4857-AC3C-0554C42B9B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5B8ED42F-2363-4635-9182-4381F5A2E909}"/>
              </a:ext>
            </a:extLst>
          </p:cNvPr>
          <p:cNvGrpSpPr/>
          <p:nvPr/>
        </p:nvGrpSpPr>
        <p:grpSpPr>
          <a:xfrm>
            <a:off x="6015161" y="3075108"/>
            <a:ext cx="3713780" cy="235657"/>
            <a:chOff x="5842883" y="3075108"/>
            <a:chExt cx="3713780" cy="235657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898CC6C-A12C-4CF6-8367-B621C1781754}"/>
                </a:ext>
              </a:extLst>
            </p:cNvPr>
            <p:cNvCxnSpPr/>
            <p:nvPr/>
          </p:nvCxnSpPr>
          <p:spPr>
            <a:xfrm>
              <a:off x="5842883" y="3080084"/>
              <a:ext cx="37137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A25951B6-CA10-4A24-B349-430672671A9E}"/>
                </a:ext>
              </a:extLst>
            </p:cNvPr>
            <p:cNvCxnSpPr/>
            <p:nvPr/>
          </p:nvCxnSpPr>
          <p:spPr>
            <a:xfrm>
              <a:off x="5858925" y="3080084"/>
              <a:ext cx="0" cy="23068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B85FAE0D-4E8D-477A-84D8-E86BF3C90908}"/>
                </a:ext>
              </a:extLst>
            </p:cNvPr>
            <p:cNvCxnSpPr/>
            <p:nvPr/>
          </p:nvCxnSpPr>
          <p:spPr>
            <a:xfrm>
              <a:off x="9541446" y="3075108"/>
              <a:ext cx="0" cy="23068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E0FA396-1DFE-4C3E-BF58-0863D989029F}"/>
              </a:ext>
            </a:extLst>
          </p:cNvPr>
          <p:cNvGrpSpPr/>
          <p:nvPr/>
        </p:nvGrpSpPr>
        <p:grpSpPr>
          <a:xfrm flipV="1">
            <a:off x="5999944" y="5584949"/>
            <a:ext cx="3713780" cy="235657"/>
            <a:chOff x="5842883" y="3075108"/>
            <a:chExt cx="3713780" cy="235657"/>
          </a:xfrm>
        </p:grpSpPr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56BEC3F2-6A47-4A31-A69E-9EE85AB3317F}"/>
                </a:ext>
              </a:extLst>
            </p:cNvPr>
            <p:cNvCxnSpPr/>
            <p:nvPr/>
          </p:nvCxnSpPr>
          <p:spPr>
            <a:xfrm>
              <a:off x="5842883" y="3080084"/>
              <a:ext cx="37137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27F77B46-006B-48E6-B576-CD08942FA9AF}"/>
                </a:ext>
              </a:extLst>
            </p:cNvPr>
            <p:cNvCxnSpPr/>
            <p:nvPr/>
          </p:nvCxnSpPr>
          <p:spPr>
            <a:xfrm>
              <a:off x="5858925" y="3080084"/>
              <a:ext cx="0" cy="23068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F6AB4C04-817D-4227-90AB-D90F32CF3512}"/>
                </a:ext>
              </a:extLst>
            </p:cNvPr>
            <p:cNvCxnSpPr/>
            <p:nvPr/>
          </p:nvCxnSpPr>
          <p:spPr>
            <a:xfrm>
              <a:off x="9541446" y="3075108"/>
              <a:ext cx="0" cy="23068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00CEC68-FDE0-4DE2-A4DC-D2DFC1A4A406}"/>
              </a:ext>
            </a:extLst>
          </p:cNvPr>
          <p:cNvGrpSpPr/>
          <p:nvPr/>
        </p:nvGrpSpPr>
        <p:grpSpPr>
          <a:xfrm rot="5400000">
            <a:off x="5950041" y="4053908"/>
            <a:ext cx="967660" cy="1324370"/>
            <a:chOff x="5842883" y="3075108"/>
            <a:chExt cx="3713780" cy="442260"/>
          </a:xfrm>
        </p:grpSpPr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521C852E-041D-40D1-B9F0-8655AA245C55}"/>
                </a:ext>
              </a:extLst>
            </p:cNvPr>
            <p:cNvCxnSpPr/>
            <p:nvPr/>
          </p:nvCxnSpPr>
          <p:spPr>
            <a:xfrm>
              <a:off x="5842883" y="3080084"/>
              <a:ext cx="37137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EBE153CA-3D6A-476F-9214-601A71CC3CD4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5625636" y="3297333"/>
              <a:ext cx="437285" cy="278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25DF36A9-26A1-4F9E-AA8C-5A2C16ED333A}"/>
                </a:ext>
              </a:extLst>
            </p:cNvPr>
            <p:cNvCxnSpPr/>
            <p:nvPr/>
          </p:nvCxnSpPr>
          <p:spPr>
            <a:xfrm>
              <a:off x="9541446" y="3075108"/>
              <a:ext cx="0" cy="23068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7A76AE4-B2EF-4F8D-A64F-09451BFBBD1D}"/>
              </a:ext>
            </a:extLst>
          </p:cNvPr>
          <p:cNvGrpSpPr/>
          <p:nvPr/>
        </p:nvGrpSpPr>
        <p:grpSpPr>
          <a:xfrm rot="5400000">
            <a:off x="5657646" y="6156336"/>
            <a:ext cx="665304" cy="345394"/>
            <a:chOff x="5842883" y="3075107"/>
            <a:chExt cx="3713780" cy="115341"/>
          </a:xfrm>
        </p:grpSpPr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007C15BD-E492-4F6D-98FD-AE0E58E7F018}"/>
                </a:ext>
              </a:extLst>
            </p:cNvPr>
            <p:cNvCxnSpPr/>
            <p:nvPr/>
          </p:nvCxnSpPr>
          <p:spPr>
            <a:xfrm>
              <a:off x="5842883" y="3080084"/>
              <a:ext cx="37137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B4EA7D4B-6657-4DC1-A8C1-465A7C2BF0CF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790493" y="3135266"/>
              <a:ext cx="110365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41EB54C7-5768-4604-8449-51CD105D1C0D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9483775" y="3132778"/>
              <a:ext cx="115341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20" name="Picture 119">
            <a:extLst>
              <a:ext uri="{FF2B5EF4-FFF2-40B4-BE49-F238E27FC236}">
                <a16:creationId xmlns:a16="http://schemas.microsoft.com/office/drawing/2014/main" id="{5EB03F6A-F0D1-413F-8176-655BF76CF81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472839" y="0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198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8AF20C08-D613-41B1-9565-5FE24F6A5DAB}"/>
              </a:ext>
            </a:extLst>
          </p:cNvPr>
          <p:cNvSpPr/>
          <p:nvPr/>
        </p:nvSpPr>
        <p:spPr>
          <a:xfrm rot="5400000">
            <a:off x="819196" y="986281"/>
            <a:ext cx="276171" cy="92982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0A74548-AF7D-43CC-B290-F1FC29309011}"/>
              </a:ext>
            </a:extLst>
          </p:cNvPr>
          <p:cNvSpPr/>
          <p:nvPr/>
        </p:nvSpPr>
        <p:spPr>
          <a:xfrm rot="1890804">
            <a:off x="6844958" y="4537435"/>
            <a:ext cx="1383712" cy="188707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D9D6EB3-599B-4016-A83B-8FBF759CECE3}"/>
              </a:ext>
            </a:extLst>
          </p:cNvPr>
          <p:cNvGrpSpPr/>
          <p:nvPr/>
        </p:nvGrpSpPr>
        <p:grpSpPr>
          <a:xfrm>
            <a:off x="-410818" y="5910253"/>
            <a:ext cx="12766905" cy="1052023"/>
            <a:chOff x="-940670" y="5579697"/>
            <a:chExt cx="13296758" cy="138257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7B4E628-E51F-4AD9-9FAD-2F8D3B6DE6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10472839" y="5834314"/>
              <a:ext cx="1883249" cy="110690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83DC752-A44A-4204-BE75-2B4F0DE473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940670" y="5579697"/>
              <a:ext cx="1941095" cy="97654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E5316DA-76F4-4295-84A8-39EF8C4D1B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0" y="5855370"/>
              <a:ext cx="2919663" cy="110690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3F8EF7C-C7E9-4AEC-9D88-D6725AF727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2037346" y="6188287"/>
              <a:ext cx="1941095" cy="73591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F6C0A3D-5FCA-4336-A393-73DCDFCE36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3597438" y="6118124"/>
              <a:ext cx="2318084" cy="81206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44F07BE-3E61-4899-8C8A-4B51E93D10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5025011" y="6112128"/>
              <a:ext cx="2141978" cy="81206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5D01361-EF15-4FEF-A07F-61B71E1FEF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6692233" y="6368524"/>
              <a:ext cx="1301724" cy="49351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B7F910D-567C-401E-9FFB-BDB5B87730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7358351" y="6179445"/>
              <a:ext cx="1941095" cy="73591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FD88296-5A85-459B-B86A-B21E3A02FD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727309" y="5979069"/>
              <a:ext cx="2637773" cy="928265"/>
            </a:xfrm>
            <a:prstGeom prst="rect">
              <a:avLst/>
            </a:prstGeom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778653" y="789889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72277" y="41287"/>
            <a:ext cx="4255343" cy="1768700"/>
            <a:chOff x="172277" y="41287"/>
            <a:chExt cx="4255343" cy="176870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277" y="151653"/>
              <a:ext cx="4255343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531362" y="483451"/>
              <a:ext cx="3896257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    เนื้อเรื่องย่อ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2627287" y="43766"/>
              <a:ext cx="1717072" cy="615467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042AFFA-2168-480C-BF7A-0F07C6A5A2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07" t="14564" r="36914" b="11102"/>
            <a:stretch/>
          </p:blipFill>
          <p:spPr>
            <a:xfrm>
              <a:off x="440597" y="41287"/>
              <a:ext cx="976262" cy="1444487"/>
            </a:xfrm>
            <a:prstGeom prst="rect">
              <a:avLst/>
            </a:prstGeom>
          </p:spPr>
        </p:pic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9F05392F-56A5-4A51-8CBF-83EC5DEC7A78}"/>
              </a:ext>
            </a:extLst>
          </p:cNvPr>
          <p:cNvSpPr txBox="1"/>
          <p:nvPr/>
        </p:nvSpPr>
        <p:spPr>
          <a:xfrm>
            <a:off x="1357035" y="1797843"/>
            <a:ext cx="997683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800" dirty="0">
                <a:solidFill>
                  <a:srgbClr val="00B050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        บทพากย์เอราวัณ 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มีเนื้อหามาจากเรื่อง รามเกียรติ์ ตอน   ศึกอินทรชิต กล่าวถึงอินทรชิตแปลงกายเป็นพระอินทร์ทรงช้างเอราวัณเสด็จมายังสนามรบ พระลักษณ์พร้อมด้วยกองทัพลิงต่างคิดว่าเป็นกองทัพของพระอินทร์ หลงเพลินดูไม่ทันระวังองค์ จึงถูกศรพรหมมาศของพระอินทร์แปลงสลบไปตามกัน</a:t>
            </a:r>
            <a:endParaRPr lang="en-US" sz="4400" dirty="0">
              <a:solidFill>
                <a:srgbClr val="00B05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2360153-95D9-4C7B-B65B-397E9E7420E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7" t="5844" r="24939" b="7912"/>
          <a:stretch/>
        </p:blipFill>
        <p:spPr>
          <a:xfrm rot="1306042">
            <a:off x="6618463" y="4542845"/>
            <a:ext cx="1623233" cy="19256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1AE187F-E992-4AEC-915F-95E6C1BFD8E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472839" y="0"/>
            <a:ext cx="791533" cy="867223"/>
          </a:xfrm>
          <a:prstGeom prst="rect">
            <a:avLst/>
          </a:prstGeom>
        </p:spPr>
      </p:pic>
      <p:pic>
        <p:nvPicPr>
          <p:cNvPr id="24" name="Google Shape;294;p12" descr="รูปภาพประกอบด้วย ม้า, การ์ตูน, จิตรกรร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54F657A-1BC4-41CC-BF8B-FCE8BD5E0DB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757754" flipH="1">
            <a:off x="9376058" y="3897323"/>
            <a:ext cx="2917816" cy="32167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6855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>
            <a:extLst>
              <a:ext uri="{FF2B5EF4-FFF2-40B4-BE49-F238E27FC236}">
                <a16:creationId xmlns:a16="http://schemas.microsoft.com/office/drawing/2014/main" id="{08D0C621-D20A-4684-A8FB-B6866C49051E}"/>
              </a:ext>
            </a:extLst>
          </p:cNvPr>
          <p:cNvSpPr/>
          <p:nvPr/>
        </p:nvSpPr>
        <p:spPr>
          <a:xfrm rot="5400000">
            <a:off x="4784242" y="662604"/>
            <a:ext cx="399769" cy="175706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D9D6EB3-599B-4016-A83B-8FBF759CECE3}"/>
              </a:ext>
            </a:extLst>
          </p:cNvPr>
          <p:cNvGrpSpPr/>
          <p:nvPr/>
        </p:nvGrpSpPr>
        <p:grpSpPr>
          <a:xfrm>
            <a:off x="-410818" y="5910253"/>
            <a:ext cx="12766905" cy="1052023"/>
            <a:chOff x="-940670" y="5579697"/>
            <a:chExt cx="13296758" cy="138257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7B4E628-E51F-4AD9-9FAD-2F8D3B6DE6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10472839" y="5834314"/>
              <a:ext cx="1883249" cy="110690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83DC752-A44A-4204-BE75-2B4F0DE473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940670" y="5579697"/>
              <a:ext cx="1941095" cy="97654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E5316DA-76F4-4295-84A8-39EF8C4D1B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0" y="5855370"/>
              <a:ext cx="2919663" cy="110690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3F8EF7C-C7E9-4AEC-9D88-D6725AF727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2037346" y="6188287"/>
              <a:ext cx="1941095" cy="73591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F6C0A3D-5FCA-4336-A393-73DCDFCE36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3597438" y="6118124"/>
              <a:ext cx="2318084" cy="81206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44F07BE-3E61-4899-8C8A-4B51E93D10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5025011" y="6112128"/>
              <a:ext cx="2141978" cy="81206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5D01361-EF15-4FEF-A07F-61B71E1FEF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6692233" y="6368524"/>
              <a:ext cx="1301724" cy="49351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B7F910D-567C-401E-9FFB-BDB5B87730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7358351" y="6179445"/>
              <a:ext cx="1941095" cy="73591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FD88296-5A85-459B-B86A-B21E3A02FD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727309" y="5979069"/>
              <a:ext cx="2637773" cy="928265"/>
            </a:xfrm>
            <a:prstGeom prst="rect">
              <a:avLst/>
            </a:prstGeom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778653" y="775693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17737" y="282838"/>
            <a:ext cx="4903442" cy="1658334"/>
            <a:chOff x="172278" y="151653"/>
            <a:chExt cx="3921202" cy="165833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278" y="151653"/>
              <a:ext cx="392120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711046" y="467954"/>
              <a:ext cx="2650256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    เนื้อเรื่องย่อ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427583" y="158997"/>
              <a:ext cx="1340151" cy="615467"/>
            </a:xfrm>
            <a:prstGeom prst="rect">
              <a:avLst/>
            </a:prstGeom>
          </p:spPr>
        </p:pic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9F05392F-56A5-4A51-8CBF-83EC5DEC7A78}"/>
              </a:ext>
            </a:extLst>
          </p:cNvPr>
          <p:cNvSpPr txBox="1"/>
          <p:nvPr/>
        </p:nvSpPr>
        <p:spPr>
          <a:xfrm>
            <a:off x="1416317" y="1679035"/>
            <a:ext cx="951169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       ฝ่ายพระรามได้เสด็จออกจากพลับพลา มาตามหาพระลักษณ์     เห็นพระลักษณ์สลบอยู่ คิดว่าพระลักษณ์ตายด้วยพิษศรพรหมมาศ 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ก็ร้องไห้คร่ำครวญคิดถึงพระลักษณ์จนสลบไป 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	ความโดดเด่นของบทพากย์เอราวัณ อยู่ตรงที่การพรรณนาถึง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ช้างเอราวัณอย่างพิสดาร ทำให้ผู้อ่านเห็นถึงภาพความยิ่งใหญ่ 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สมเกียรติยศของพระอินทร์</a:t>
            </a:r>
            <a:endParaRPr lang="en-US" sz="4400" dirty="0">
              <a:solidFill>
                <a:srgbClr val="00B05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06880F-5AC6-4B49-9EBC-49D03EB908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603" y="-60889"/>
            <a:ext cx="2577434" cy="193307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9A62571-C9D4-4821-A209-E84B762DD75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472839" y="0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125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768007" y="801523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05123" y="293300"/>
            <a:ext cx="4812072" cy="1658334"/>
            <a:chOff x="159664" y="162115"/>
            <a:chExt cx="4812072" cy="165833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428976" y="430769"/>
              <a:ext cx="4148187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    อินทรชิต คือ </a:t>
              </a:r>
              <a:r>
                <a:rPr lang="en-US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?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257318" y="206135"/>
              <a:ext cx="1340151" cy="61546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212BFB4-FDD0-464F-A064-8ECD32C57650}"/>
              </a:ext>
            </a:extLst>
          </p:cNvPr>
          <p:cNvGrpSpPr/>
          <p:nvPr/>
        </p:nvGrpSpPr>
        <p:grpSpPr>
          <a:xfrm>
            <a:off x="323643" y="1792095"/>
            <a:ext cx="3624217" cy="4623435"/>
            <a:chOff x="593604" y="1672611"/>
            <a:chExt cx="3624217" cy="4623435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A90405D-F9DE-4F3E-A217-2A71F47B67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50" t="10487" r="29825"/>
            <a:stretch/>
          </p:blipFill>
          <p:spPr>
            <a:xfrm>
              <a:off x="593604" y="1672611"/>
              <a:ext cx="3624217" cy="4623435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7DD4DEB-A00D-4B8B-92DF-D87DDB87D1AA}"/>
                </a:ext>
              </a:extLst>
            </p:cNvPr>
            <p:cNvSpPr txBox="1"/>
            <p:nvPr/>
          </p:nvSpPr>
          <p:spPr>
            <a:xfrm>
              <a:off x="1927356" y="5616234"/>
              <a:ext cx="126386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2800" dirty="0">
                  <a:latin typeface="FC Daisy" panose="020B0500040200020003" pitchFamily="34" charset="-34"/>
                  <a:cs typeface="FC Daisy" panose="020B0500040200020003" pitchFamily="34" charset="-34"/>
                </a:rPr>
                <a:t>อินทรชิต </a:t>
              </a:r>
              <a:endParaRPr lang="en-US" sz="2800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B51B022-5618-48ED-8806-D781A68431BA}"/>
              </a:ext>
            </a:extLst>
          </p:cNvPr>
          <p:cNvSpPr txBox="1"/>
          <p:nvPr/>
        </p:nvSpPr>
        <p:spPr>
          <a:xfrm>
            <a:off x="4267964" y="1595088"/>
            <a:ext cx="766937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   อินทรชิต</a:t>
            </a:r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 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มีนามเดิมว่า </a:t>
            </a:r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“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รณพักตร์</a:t>
            </a:r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”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 เป็นโอรสคนโตของทศกัณฐ์กับนางมณโฑ เคยรบชนะพระอินทร์ ทศกัณฐ์จึงตั้งชื่อให้ใหม่ว่า </a:t>
            </a:r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‘’</a:t>
            </a:r>
            <a:r>
              <a:rPr lang="th-TH" sz="4800" dirty="0">
                <a:solidFill>
                  <a:srgbClr val="00B050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อินทรชิต</a:t>
            </a:r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’’ 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แปลว่า </a:t>
            </a:r>
            <a:r>
              <a:rPr lang="th-TH" sz="4400" dirty="0">
                <a:solidFill>
                  <a:srgbClr val="FF5050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ผู้พิชิต</a:t>
            </a:r>
          </a:p>
          <a:p>
            <a:r>
              <a:rPr lang="th-TH" sz="4400" dirty="0">
                <a:solidFill>
                  <a:srgbClr val="FF5050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พระอินทร์ </a:t>
            </a:r>
          </a:p>
          <a:p>
            <a:r>
              <a:rPr lang="th-TH" sz="4400" dirty="0">
                <a:solidFill>
                  <a:srgbClr val="FF5050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    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อินทรชิตเคยศึกษามนต์ </a:t>
            </a:r>
            <a:r>
              <a:rPr lang="th-TH" sz="4400" dirty="0">
                <a:solidFill>
                  <a:schemeClr val="accent1">
                    <a:lumMod val="50000"/>
                  </a:schemeClr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มหากาลอัคคี 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สำหรับบูชาพระอิศวร พระพรหม พระนารายณ์</a:t>
            </a:r>
            <a:r>
              <a:rPr lang="th-TH" sz="4400" dirty="0">
                <a:solidFill>
                  <a:srgbClr val="FF5050"/>
                </a:solidFill>
              </a:rPr>
              <a:t> 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และนั่งภาวนาอยู่ท่าเดียวครบ ๗ ปี</a:t>
            </a:r>
            <a:endParaRPr lang="en-US" sz="4400" dirty="0">
              <a:solidFill>
                <a:srgbClr val="FF505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1F7A449-A6B0-42C5-9327-B48BA749F05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472839" y="0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929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724205" y="808175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05123" y="293300"/>
            <a:ext cx="4812072" cy="1658334"/>
            <a:chOff x="159664" y="162115"/>
            <a:chExt cx="4812072" cy="165833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428976" y="430769"/>
              <a:ext cx="4148187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    อินทรชิต คือ </a:t>
              </a:r>
              <a:r>
                <a:rPr lang="en-US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?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257318" y="206135"/>
              <a:ext cx="1340151" cy="61546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212BFB4-FDD0-464F-A064-8ECD32C57650}"/>
              </a:ext>
            </a:extLst>
          </p:cNvPr>
          <p:cNvGrpSpPr/>
          <p:nvPr/>
        </p:nvGrpSpPr>
        <p:grpSpPr>
          <a:xfrm>
            <a:off x="323643" y="1792095"/>
            <a:ext cx="3624217" cy="4623435"/>
            <a:chOff x="593604" y="1672611"/>
            <a:chExt cx="3624217" cy="4623435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A90405D-F9DE-4F3E-A217-2A71F47B67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50" t="10487" r="29825"/>
            <a:stretch/>
          </p:blipFill>
          <p:spPr>
            <a:xfrm>
              <a:off x="593604" y="1672611"/>
              <a:ext cx="3624217" cy="4623435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7DD4DEB-A00D-4B8B-92DF-D87DDB87D1AA}"/>
                </a:ext>
              </a:extLst>
            </p:cNvPr>
            <p:cNvSpPr txBox="1"/>
            <p:nvPr/>
          </p:nvSpPr>
          <p:spPr>
            <a:xfrm>
              <a:off x="1927356" y="5616234"/>
              <a:ext cx="126386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2800" dirty="0">
                  <a:latin typeface="FC Daisy" panose="020B0500040200020003" pitchFamily="34" charset="-34"/>
                  <a:cs typeface="FC Daisy" panose="020B0500040200020003" pitchFamily="34" charset="-34"/>
                </a:rPr>
                <a:t>อินทรชิต </a:t>
              </a:r>
              <a:endParaRPr lang="en-US" sz="2800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B51B022-5618-48ED-8806-D781A68431BA}"/>
              </a:ext>
            </a:extLst>
          </p:cNvPr>
          <p:cNvSpPr txBox="1"/>
          <p:nvPr/>
        </p:nvSpPr>
        <p:spPr>
          <a:xfrm>
            <a:off x="4255007" y="1846271"/>
            <a:ext cx="766937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   พระอิศวรประทาน</a:t>
            </a:r>
            <a:r>
              <a:rPr lang="th-TH" sz="4400" dirty="0">
                <a:solidFill>
                  <a:schemeClr val="accent1">
                    <a:lumMod val="75000"/>
                  </a:schemeClr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ศรพรหมมาศและบอกเวทแปลง</a:t>
            </a:r>
          </a:p>
          <a:p>
            <a:r>
              <a:rPr lang="th-TH" sz="4400" dirty="0">
                <a:solidFill>
                  <a:schemeClr val="accent1">
                    <a:lumMod val="75000"/>
                  </a:schemeClr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กายเป็นพระอินทร์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 </a:t>
            </a:r>
            <a:r>
              <a:rPr lang="th-TH" sz="4400" dirty="0">
                <a:solidFill>
                  <a:srgbClr val="FF5050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พระพรหมประทานศรนาคบาศ 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และให้พรว่าเมื่อตายให้ตายบนอากาศ ถ้าหัวขาดถึงพื้นเมื่อไหร่จะเกิดไฟบรรลัยกัลป์ล้างโลก ต้องเอาพานของพระพรหมมารองรับเท่านั้น ส่วน</a:t>
            </a:r>
            <a:r>
              <a:rPr lang="th-TH" sz="4400" dirty="0">
                <a:solidFill>
                  <a:srgbClr val="00B050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พระนารายณ์ประทาน</a:t>
            </a:r>
          </a:p>
          <a:p>
            <a:r>
              <a:rPr lang="th-TH" sz="4400" dirty="0">
                <a:solidFill>
                  <a:srgbClr val="00B050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ศรวิษณุปาณัม</a:t>
            </a:r>
            <a:endParaRPr lang="en-US" sz="4400" dirty="0">
              <a:solidFill>
                <a:srgbClr val="00B05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050A50B-7FA4-4DCE-B786-DA7F3A8DDF8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472839" y="16042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371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>
            <a:extLst>
              <a:ext uri="{FF2B5EF4-FFF2-40B4-BE49-F238E27FC236}">
                <a16:creationId xmlns:a16="http://schemas.microsoft.com/office/drawing/2014/main" id="{F25BFBF0-D6FB-4F29-8EB4-91C1F6C29200}"/>
              </a:ext>
            </a:extLst>
          </p:cNvPr>
          <p:cNvSpPr/>
          <p:nvPr/>
        </p:nvSpPr>
        <p:spPr>
          <a:xfrm rot="5400000">
            <a:off x="771320" y="1148638"/>
            <a:ext cx="320927" cy="87322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664099" y="807985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21165" y="192518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972719" y="1811361"/>
            <a:ext cx="855044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๏</a:t>
            </a:r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 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อินทรชิตบิดเบือนกายิน</a:t>
            </a:r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	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เหมือนองค์อมรินทร์ 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ทรงคชเอราวัณ </a:t>
            </a:r>
          </a:p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๏ ช้างนิรมิตฤทธิแรงแข็งขัน</a:t>
            </a:r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เผือกผ่องผิวพรรณ 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สีสังข์สะอาดโอฬาร์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736628" y="4856339"/>
            <a:ext cx="1000256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 อินทรชิตแปลงกายเหมือนพระอินทร์ทรงช้างเอราวัณ</a:t>
            </a:r>
            <a:r>
              <a:rPr lang="en-US" sz="4000" dirty="0">
                <a:latin typeface="FC Daisy" panose="020B0500040200020003" pitchFamily="34" charset="-34"/>
                <a:cs typeface="FC Daisy" panose="020B0500040200020003" pitchFamily="34" charset="-34"/>
              </a:rPr>
              <a:t> </a:t>
            </a:r>
            <a:endParaRPr lang="th-TH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ซึ่งช้างเอราวัณ (แปลง) เป็นช้างเผือกที่มีรูปร่างใหญ่โตแข็งแรง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405418C-AF94-486F-8FB4-680CFFC8F892}"/>
              </a:ext>
            </a:extLst>
          </p:cNvPr>
          <p:cNvGrpSpPr/>
          <p:nvPr/>
        </p:nvGrpSpPr>
        <p:grpSpPr>
          <a:xfrm>
            <a:off x="8109457" y="2931512"/>
            <a:ext cx="4515973" cy="3926488"/>
            <a:chOff x="8109457" y="2931512"/>
            <a:chExt cx="4515973" cy="3926488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2CF270B-8DF8-4F4D-A3D2-31E9B1225E8E}"/>
                </a:ext>
              </a:extLst>
            </p:cNvPr>
            <p:cNvSpPr/>
            <p:nvPr/>
          </p:nvSpPr>
          <p:spPr>
            <a:xfrm rot="5400000">
              <a:off x="10158951" y="5252517"/>
              <a:ext cx="721956" cy="2427298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864775B-6A52-4280-AB27-5CA76504E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9457" y="2931512"/>
              <a:ext cx="4515973" cy="338698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BBCADE1-19EB-47C0-B99B-568964E5DB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13" t="5930" r="14738" b="9680"/>
            <a:stretch/>
          </p:blipFill>
          <p:spPr>
            <a:xfrm>
              <a:off x="8547421" y="3328736"/>
              <a:ext cx="3694112" cy="3529264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586653" y="6225295"/>
            <a:ext cx="2710827" cy="678810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1432270" y="4902092"/>
            <a:ext cx="345013" cy="6279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B73728-1322-47D6-B480-16393A14A1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1" t="4919" r="29000"/>
          <a:stretch/>
        </p:blipFill>
        <p:spPr>
          <a:xfrm>
            <a:off x="450678" y="143797"/>
            <a:ext cx="873226" cy="154137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8205FBF-F7A2-4C0D-ACFD-0243F192CD1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472839" y="0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E2DCB2BB-3D86-41C9-8882-9E2728A47254}"/>
              </a:ext>
            </a:extLst>
          </p:cNvPr>
          <p:cNvSpPr/>
          <p:nvPr/>
        </p:nvSpPr>
        <p:spPr>
          <a:xfrm>
            <a:off x="375544" y="1449829"/>
            <a:ext cx="1735851" cy="41615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375544" y="174055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740366" y="1756310"/>
            <a:ext cx="855044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๏ สามสิบสามเศียรโสภา		เศียรหนึ่งเจ็ดงา 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ดั่งเพชรรัตน์รูจี 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	๏ งาหนึ่งเจ็ดโบกขรณี 		สระหนึ่งย่อมมี 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เจ็ดกออุบลบันดาล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1151398" y="4542154"/>
            <a:ext cx="742144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  ช้างเอราวัณ มีเศียรที่งดงาม ๓๓ เศียร แต่ละเศียรหนึ่งมี ๗ งา ส่องแสงดั่งเพชร งาหนึ่งงามีสระบัวอยู่ ๗ สระ และสระบัวหนึ่งสระมีบัวอยู่ ๗ กอ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586653" y="6225295"/>
            <a:ext cx="2710827" cy="678810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1951667" y="4577237"/>
            <a:ext cx="345013" cy="62791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12E23E3-A3ED-474D-862E-EC089A2BE547}"/>
              </a:ext>
            </a:extLst>
          </p:cNvPr>
          <p:cNvGrpSpPr/>
          <p:nvPr/>
        </p:nvGrpSpPr>
        <p:grpSpPr>
          <a:xfrm>
            <a:off x="8983876" y="4110249"/>
            <a:ext cx="3275083" cy="2736781"/>
            <a:chOff x="7459325" y="2952478"/>
            <a:chExt cx="4951094" cy="3870348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2CF270B-8DF8-4F4D-A3D2-31E9B1225E8E}"/>
                </a:ext>
              </a:extLst>
            </p:cNvPr>
            <p:cNvSpPr/>
            <p:nvPr/>
          </p:nvSpPr>
          <p:spPr>
            <a:xfrm rot="5400000">
              <a:off x="10837604" y="5468431"/>
              <a:ext cx="535061" cy="217373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864775B-6A52-4280-AB27-5CA76504E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9325" y="2952478"/>
              <a:ext cx="4515973" cy="338698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2D85299-FE42-43EE-B141-1E123E382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63042">
              <a:off x="8857312" y="3980307"/>
              <a:ext cx="3553107" cy="266483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03EE475-C502-4DE0-8D06-DEABBC3BDE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888" b="48453"/>
            <a:stretch/>
          </p:blipFill>
          <p:spPr>
            <a:xfrm rot="988729">
              <a:off x="7933245" y="3263146"/>
              <a:ext cx="4467033" cy="2573267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7F201AE6-323C-4C81-A0F8-8F8FD94038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929" b="90000" l="7059" r="90824">
                        <a14:foregroundMark x1="7529" y1="44286" x2="7529" y2="44286"/>
                        <a14:foregroundMark x1="90824" y1="82857" x2="90824" y2="82857"/>
                        <a14:foregroundMark x1="56000" y1="51786" x2="56000" y2="51786"/>
                        <a14:foregroundMark x1="56235" y1="51786" x2="59529" y2="60000"/>
                        <a14:foregroundMark x1="56706" y1="48214" x2="56706" y2="48214"/>
                        <a14:foregroundMark x1="57882" y1="49643" x2="57882" y2="49643"/>
                        <a14:foregroundMark x1="57882" y1="51071" x2="57882" y2="51071"/>
                        <a14:foregroundMark x1="57882" y1="51071" x2="57882" y2="51071"/>
                        <a14:foregroundMark x1="20000" y1="9286" x2="20000" y2="9286"/>
                        <a14:foregroundMark x1="23529" y1="13929" x2="23529" y2="13929"/>
                        <a14:foregroundMark x1="22824" y1="12857" x2="22824" y2="12857"/>
                        <a14:foregroundMark x1="23529" y1="8929" x2="23529" y2="8929"/>
                        <a14:foregroundMark x1="24706" y1="8929" x2="24706" y2="8929"/>
                        <a14:foregroundMark x1="24941" y1="8929" x2="24941" y2="8929"/>
                        <a14:foregroundMark x1="20235" y1="11429" x2="20235" y2="11429"/>
                        <a14:foregroundMark x1="71294" y1="55000" x2="71294" y2="55000"/>
                        <a14:foregroundMark x1="69412" y1="52857" x2="69412" y2="52857"/>
                        <a14:foregroundMark x1="82118" y1="70357" x2="82118" y2="703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44" y="670008"/>
            <a:ext cx="1889758" cy="124501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5706C02-ED30-482C-84A4-B187D95ECCD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94146" y="18976"/>
            <a:ext cx="791533" cy="867223"/>
          </a:xfrm>
          <a:prstGeom prst="rect">
            <a:avLst/>
          </a:prstGeom>
        </p:spPr>
      </p:pic>
      <p:pic>
        <p:nvPicPr>
          <p:cNvPr id="24" name="Google Shape;294;p12" descr="รูปภาพประกอบด้วย ม้า, การ์ตูน, จิตรกรร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EF2BCD2D-1498-458B-9C39-E2D3D7F1A1AA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rot="757754" flipH="1">
            <a:off x="9217674" y="1181279"/>
            <a:ext cx="2917816" cy="32167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032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E2DCB2BB-3D86-41C9-8882-9E2728A47254}"/>
              </a:ext>
            </a:extLst>
          </p:cNvPr>
          <p:cNvSpPr/>
          <p:nvPr/>
        </p:nvSpPr>
        <p:spPr>
          <a:xfrm>
            <a:off x="375544" y="1449829"/>
            <a:ext cx="1735851" cy="41615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79888" y="864530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375544" y="174055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1320423" y="1661597"/>
            <a:ext cx="855044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๏ กอหนึ่งเจ็ดดอกดวงมาลย์	ดอกหนึ่งแบ่งบาน 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มีกลีบได้เจ็ดกลีบผกา </a:t>
            </a:r>
          </a:p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๏ กลีบหนึ่งมีเทพธิดา		เจ็ดองค์โสภา 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แน่งน้อยลำเพานงพาล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934961" y="4526825"/>
            <a:ext cx="799260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กอบัวหนึ่งกอมีดอกบัวอยู่ ๗ ดอก และบัวหนึ่งดอกมีกลีบบัวอยู่ ๗ กลีบ บัว ๑ กลีบมีเทพธิดาผู้อ่อนเยาวว์และงดงามอยู่ ๗ องค์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586652" y="6318629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1440023" y="4572018"/>
            <a:ext cx="345013" cy="6279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F201AE6-323C-4C81-A0F8-8F8FD9403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929" b="90000" l="7059" r="90824">
                        <a14:foregroundMark x1="7529" y1="44286" x2="7529" y2="44286"/>
                        <a14:foregroundMark x1="90824" y1="82857" x2="90824" y2="82857"/>
                        <a14:foregroundMark x1="56000" y1="51786" x2="56000" y2="51786"/>
                        <a14:foregroundMark x1="56235" y1="51786" x2="59529" y2="60000"/>
                        <a14:foregroundMark x1="56706" y1="48214" x2="56706" y2="48214"/>
                        <a14:foregroundMark x1="57882" y1="49643" x2="57882" y2="49643"/>
                        <a14:foregroundMark x1="57882" y1="51071" x2="57882" y2="51071"/>
                        <a14:foregroundMark x1="57882" y1="51071" x2="57882" y2="51071"/>
                        <a14:foregroundMark x1="20000" y1="9286" x2="20000" y2="9286"/>
                        <a14:foregroundMark x1="23529" y1="13929" x2="23529" y2="13929"/>
                        <a14:foregroundMark x1="22824" y1="12857" x2="22824" y2="12857"/>
                        <a14:foregroundMark x1="23529" y1="8929" x2="23529" y2="8929"/>
                        <a14:foregroundMark x1="24706" y1="8929" x2="24706" y2="8929"/>
                        <a14:foregroundMark x1="24941" y1="8929" x2="24941" y2="8929"/>
                        <a14:foregroundMark x1="20235" y1="11429" x2="20235" y2="11429"/>
                        <a14:foregroundMark x1="71294" y1="55000" x2="71294" y2="55000"/>
                        <a14:foregroundMark x1="69412" y1="52857" x2="69412" y2="52857"/>
                        <a14:foregroundMark x1="82118" y1="70357" x2="82118" y2="703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44" y="670008"/>
            <a:ext cx="1889758" cy="12450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DA0676-9D7D-4F5C-A3AA-C0F30E2505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886" y="2756265"/>
            <a:ext cx="5809956" cy="435746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A75C019-8856-41B7-BAD6-030EA8887266}"/>
              </a:ext>
            </a:extLst>
          </p:cNvPr>
          <p:cNvGrpSpPr/>
          <p:nvPr/>
        </p:nvGrpSpPr>
        <p:grpSpPr>
          <a:xfrm>
            <a:off x="8543498" y="2620037"/>
            <a:ext cx="3376413" cy="3982757"/>
            <a:chOff x="8248220" y="2284118"/>
            <a:chExt cx="3736151" cy="434018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9E14B1B-35D5-40D9-93BB-F562F78CCB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83" t="5720" r="25645" b="3881"/>
            <a:stretch/>
          </p:blipFill>
          <p:spPr>
            <a:xfrm>
              <a:off x="8248220" y="2364884"/>
              <a:ext cx="3736151" cy="4259422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0897E46-C6CD-4DB8-A0AB-21478F6A71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47" t="21140" r="56317" b="23237"/>
            <a:stretch/>
          </p:blipFill>
          <p:spPr>
            <a:xfrm>
              <a:off x="8671320" y="2284118"/>
              <a:ext cx="1560903" cy="2051814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4F12807A-F226-423F-9BAF-E282E66CFA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64" t="11512" r="31837" b="7865"/>
            <a:stretch/>
          </p:blipFill>
          <p:spPr>
            <a:xfrm>
              <a:off x="9514687" y="4705949"/>
              <a:ext cx="966959" cy="1296463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502D0E02-AB5D-444F-B771-B8961A6B6E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47" t="21140" r="56317" b="23237"/>
            <a:stretch/>
          </p:blipFill>
          <p:spPr>
            <a:xfrm>
              <a:off x="9762085" y="3492701"/>
              <a:ext cx="855869" cy="112504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B4D42A15-38EB-499F-A5BD-6D04367148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64" t="11512" r="31837" b="7865"/>
            <a:stretch/>
          </p:blipFill>
          <p:spPr>
            <a:xfrm>
              <a:off x="10274733" y="3043675"/>
              <a:ext cx="725441" cy="972644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203065C-3366-4F4A-A5BF-98B9DBCFE8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50" t="13693" r="27115" b="7865"/>
            <a:stretch/>
          </p:blipFill>
          <p:spPr>
            <a:xfrm>
              <a:off x="10465279" y="4348420"/>
              <a:ext cx="713968" cy="1125043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B39ADA39-6D37-4D79-908A-DD81A38DBA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50" t="13693" r="27115" b="7865"/>
            <a:stretch/>
          </p:blipFill>
          <p:spPr>
            <a:xfrm>
              <a:off x="11027745" y="2691231"/>
              <a:ext cx="713968" cy="1125043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209593AB-CE59-499B-9FB3-F3341BC3F2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50" t="13693" r="27115" b="7865"/>
            <a:stretch/>
          </p:blipFill>
          <p:spPr>
            <a:xfrm>
              <a:off x="8989664" y="4291223"/>
              <a:ext cx="713968" cy="1125043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AE9F7B7F-4F19-459B-9C4A-58810D03209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10113" y="48176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26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E2DCB2BB-3D86-41C9-8882-9E2728A47254}"/>
              </a:ext>
            </a:extLst>
          </p:cNvPr>
          <p:cNvSpPr/>
          <p:nvPr/>
        </p:nvSpPr>
        <p:spPr>
          <a:xfrm>
            <a:off x="375544" y="1449829"/>
            <a:ext cx="1735851" cy="41615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375544" y="174055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796207" y="1758938"/>
            <a:ext cx="855044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๏ นางหนึ่งย่อมมีบริวาร	</a:t>
            </a:r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  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อีกเจ็ดเยาวมาลย์ 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ล้วนรูปนิรมิตมายา</a:t>
            </a:r>
            <a:endParaRPr lang="en-US" sz="4400" dirty="0">
              <a:latin typeface="FC Daisy" panose="020B0500040200020003" pitchFamily="34" charset="-34"/>
              <a:cs typeface="FC Daisy" panose="020B0500040200020003" pitchFamily="34" charset="-34"/>
            </a:endParaRPr>
          </a:p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๏ จับระบำรำร่ายส่ายหา</a:t>
            </a:r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  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ชำเลืองหางตา 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ทำทีดังเทพอัปสร 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888852" y="4740548"/>
            <a:ext cx="79926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 เทพธิดา ๑ องค์มีบริวาร ๗ นาง แต่ละนางร่ายรำ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และชายตาทำท่าทางงดงามราวกับนางฟ้า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586652" y="6318629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1573559" y="4771391"/>
            <a:ext cx="345013" cy="6279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F201AE6-323C-4C81-A0F8-8F8FD9403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929" b="90000" l="7059" r="90824">
                        <a14:foregroundMark x1="7529" y1="44286" x2="7529" y2="44286"/>
                        <a14:foregroundMark x1="90824" y1="82857" x2="90824" y2="82857"/>
                        <a14:foregroundMark x1="56000" y1="51786" x2="56000" y2="51786"/>
                        <a14:foregroundMark x1="56235" y1="51786" x2="59529" y2="60000"/>
                        <a14:foregroundMark x1="56706" y1="48214" x2="56706" y2="48214"/>
                        <a14:foregroundMark x1="57882" y1="49643" x2="57882" y2="49643"/>
                        <a14:foregroundMark x1="57882" y1="51071" x2="57882" y2="51071"/>
                        <a14:foregroundMark x1="57882" y1="51071" x2="57882" y2="51071"/>
                        <a14:foregroundMark x1="20000" y1="9286" x2="20000" y2="9286"/>
                        <a14:foregroundMark x1="23529" y1="13929" x2="23529" y2="13929"/>
                        <a14:foregroundMark x1="22824" y1="12857" x2="22824" y2="12857"/>
                        <a14:foregroundMark x1="23529" y1="8929" x2="23529" y2="8929"/>
                        <a14:foregroundMark x1="24706" y1="8929" x2="24706" y2="8929"/>
                        <a14:foregroundMark x1="24941" y1="8929" x2="24941" y2="8929"/>
                        <a14:foregroundMark x1="20235" y1="11429" x2="20235" y2="11429"/>
                        <a14:foregroundMark x1="71294" y1="55000" x2="71294" y2="55000"/>
                        <a14:foregroundMark x1="69412" y1="52857" x2="69412" y2="52857"/>
                        <a14:foregroundMark x1="82118" y1="70357" x2="82118" y2="703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44" y="670008"/>
            <a:ext cx="1889758" cy="12450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DA0676-9D7D-4F5C-A3AA-C0F30E2505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886" y="2756265"/>
            <a:ext cx="5809956" cy="43574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E14B1B-35D5-40D9-93BB-F562F78CCBF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3" t="5720" r="25645" b="3881"/>
          <a:stretch/>
        </p:blipFill>
        <p:spPr>
          <a:xfrm>
            <a:off x="8248220" y="2364884"/>
            <a:ext cx="3736151" cy="42594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897E46-C6CD-4DB8-A0AB-21478F6A71E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7" t="21140" r="56317" b="23237"/>
          <a:stretch/>
        </p:blipFill>
        <p:spPr>
          <a:xfrm>
            <a:off x="8671320" y="2284118"/>
            <a:ext cx="1560903" cy="205181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F12807A-F226-423F-9BAF-E282E66CFA2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64" t="11512" r="31837" b="7865"/>
          <a:stretch/>
        </p:blipFill>
        <p:spPr>
          <a:xfrm>
            <a:off x="9514687" y="4705949"/>
            <a:ext cx="966959" cy="129646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02D0E02-AB5D-444F-B771-B8961A6B6E0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7" t="21140" r="56317" b="23237"/>
          <a:stretch/>
        </p:blipFill>
        <p:spPr>
          <a:xfrm>
            <a:off x="9762085" y="3492701"/>
            <a:ext cx="855869" cy="112504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4D42A15-38EB-499F-A5BD-6D04367148C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64" t="11512" r="31837" b="7865"/>
          <a:stretch/>
        </p:blipFill>
        <p:spPr>
          <a:xfrm>
            <a:off x="10274733" y="3043675"/>
            <a:ext cx="725441" cy="97264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203065C-3366-4F4A-A5BF-98B9DBCFE8C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0" t="13693" r="27115" b="7865"/>
          <a:stretch/>
        </p:blipFill>
        <p:spPr>
          <a:xfrm>
            <a:off x="10465279" y="4348420"/>
            <a:ext cx="713968" cy="112504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39ADA39-6D37-4D79-908A-DD81A38DBA2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0" t="13693" r="27115" b="7865"/>
          <a:stretch/>
        </p:blipFill>
        <p:spPr>
          <a:xfrm>
            <a:off x="11027745" y="2691231"/>
            <a:ext cx="713968" cy="112504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09593AB-CE59-499B-9FB3-F3341BC3F2A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0" t="13693" r="27115" b="7865"/>
          <a:stretch/>
        </p:blipFill>
        <p:spPr>
          <a:xfrm>
            <a:off x="8989664" y="4291223"/>
            <a:ext cx="713968" cy="112504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7074325-BA6F-45C6-AB85-2B304C800C52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22187" y="31889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9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97034" y="38690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666261" y="1625110"/>
            <a:ext cx="855044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 ๏ มีวิมานแก้วงามบวร		ทุกเกศกุญชร 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ดังเวไชยันต์อมรินทร์ 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	๏ เครื่องประดับเก้าแก้วโกมิน	ซองหางกระวิน 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สร้อยสายชนักถักทอง 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666261" y="4499021"/>
            <a:ext cx="799260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 ที่เศียรช้างทุกเศียรมีบุษบกวิมานซึ่งงามราวกับวิมาน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เวไชยันต์ของพระอินทร์ เครื่องประดับมี โกมินล้อมแก้วนพเก้า ซองหางกระวิน สายชนักที่ล้วนถักร้อยด้วยสร้อยทอง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586652" y="6318629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1171323" y="4544214"/>
            <a:ext cx="345013" cy="62791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96446F7-DFF5-4B5B-AACB-1FBEB74BE29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2" t="4445" r="12456" b="15790"/>
          <a:stretch/>
        </p:blipFill>
        <p:spPr>
          <a:xfrm>
            <a:off x="7961275" y="3018023"/>
            <a:ext cx="4230725" cy="36802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275310" y="59801"/>
            <a:ext cx="1319302" cy="11617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F4D86A-E191-491E-B361-DE0F11A9543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16165" y="-13565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703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97034" y="38690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798573" y="1451352"/>
            <a:ext cx="8550441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 ๏ ตาข่ายเพชรรัตน์ร้อยกรอง	 ผ้าทิพย์ปกตระพอง 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ห้อยพู่ทุกหูคชสาร 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๏ โลทันสารถีขุนมาร			เป็นเทพบุตรควาญ 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ขับท้ายที่นั่งช้างทรง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660395" y="4129375"/>
            <a:ext cx="799260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 มีผ้าทิพย์ปกตระพองซึ่งร้อยประดับด้วยเพชร 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มีสายสร้อยห้อยเป็นพู่ลงทั่วทุกหูช้าง ควาญช้างคือสารถีของอินทรชิตชื่อ โลทัน แปลงกายเป็นเทพบุตรนั่งอยู่ท้ายช้างเป็น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ผู้ขับขี่ช้าง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3552181" y="6405583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1334847" y="4147401"/>
            <a:ext cx="345013" cy="62791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96446F7-DFF5-4B5B-AACB-1FBEB74BE29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2" t="4445" r="12456" b="15790"/>
          <a:stretch/>
        </p:blipFill>
        <p:spPr>
          <a:xfrm>
            <a:off x="7880255" y="3003622"/>
            <a:ext cx="4230725" cy="36802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275310" y="59801"/>
            <a:ext cx="1319302" cy="11617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F3203E9-BF56-493F-BF0E-DAAA2A4AB69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64292" y="0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0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97034" y="38690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798573" y="1451352"/>
            <a:ext cx="8550441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 ๏ บรรดาโยธาจัตุรงค์             เปลี่ยนแปลงกายคง 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เป็นเทพไทเทวัญ 	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๏ ทัพหน้าอารักขไพรสัณฑ์       	ทัพหลังสุบรรณ 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กินนรนาคนาคา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3552181" y="6405583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D529A03-C24B-4479-BAAD-8E073D600454}"/>
              </a:ext>
            </a:extLst>
          </p:cNvPr>
          <p:cNvGrpSpPr/>
          <p:nvPr/>
        </p:nvGrpSpPr>
        <p:grpSpPr>
          <a:xfrm>
            <a:off x="586310" y="4182051"/>
            <a:ext cx="7992602" cy="1323439"/>
            <a:chOff x="586310" y="4067453"/>
            <a:chExt cx="7992602" cy="132343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6C6A4A-DAFD-41B5-BC88-5709E11855AD}"/>
                </a:ext>
              </a:extLst>
            </p:cNvPr>
            <p:cNvSpPr txBox="1"/>
            <p:nvPr/>
          </p:nvSpPr>
          <p:spPr>
            <a:xfrm>
              <a:off x="586310" y="4067453"/>
              <a:ext cx="7992602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4000" dirty="0">
                  <a:latin typeface="FC Daisy" panose="020B0500040200020003" pitchFamily="34" charset="-34"/>
                  <a:cs typeface="FC Daisy" panose="020B0500040200020003" pitchFamily="34" charset="-34"/>
                </a:rPr>
                <a:t>	 บรรดาทหารสี่เหล่าต่างแปลงกายเป็นเทวดา นางฟ้า</a:t>
              </a:r>
            </a:p>
            <a:p>
              <a:r>
                <a:rPr lang="th-TH" sz="4000" dirty="0">
                  <a:latin typeface="FC Daisy" panose="020B0500040200020003" pitchFamily="34" charset="-34"/>
                  <a:cs typeface="FC Daisy" panose="020B0500040200020003" pitchFamily="34" charset="-34"/>
                </a:rPr>
                <a:t>ทัพหน้าคือ เทพารักษ์ ทัพหลัง คือครุฑ กินนร และนาค</a:t>
              </a:r>
              <a:endParaRPr lang="en-US" sz="4000" dirty="0"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94C0402-ACE5-4013-8226-213B222A4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87" t="21042" r="33888" b="58757"/>
            <a:stretch/>
          </p:blipFill>
          <p:spPr>
            <a:xfrm>
              <a:off x="1334847" y="4147401"/>
              <a:ext cx="345013" cy="627916"/>
            </a:xfrm>
            <a:prstGeom prst="rect">
              <a:avLst/>
            </a:prstGeom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E96446F7-DFF5-4B5B-AACB-1FBEB74BE29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2" t="4445" r="12456" b="15790"/>
          <a:stretch/>
        </p:blipFill>
        <p:spPr>
          <a:xfrm>
            <a:off x="7880255" y="3003622"/>
            <a:ext cx="4230725" cy="36802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275310" y="59801"/>
            <a:ext cx="1319302" cy="11617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2BC45D-4BFD-4947-ABA2-E1483B3520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5916" y1="37331" x2="55916" y2="37331"/>
                        <a14:foregroundMark x1="53617" y1="35257" x2="53009" y2="44094"/>
                        <a14:foregroundMark x1="59635" y1="27322" x2="59635" y2="27322"/>
                        <a14:foregroundMark x1="55646" y1="44094" x2="55646" y2="44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045" y="93231"/>
            <a:ext cx="2211610" cy="16583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6CFDB2-B8E3-45F2-8715-A37D8AC93F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39621" y1="32191" x2="46586" y2="41659"/>
                        <a14:foregroundMark x1="45301" y1="35077" x2="45030" y2="36069"/>
                        <a14:foregroundMark x1="44422" y1="35077" x2="43949" y2="342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298" y="5461920"/>
            <a:ext cx="2144918" cy="160832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9B0FB54-105C-4960-B319-9E50A4AF7AE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81110" y="-33505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628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97034" y="38690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1334847" y="1448572"/>
            <a:ext cx="8550441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 ๏ ปีกซ้ายฤาษิตวิทยา	คนธรรพ์ปีกขวา 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ตั้งตามตำรับทัพชัย 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๏ ล้วนถืออาวุธเกรียงไกร	โตมรศรชัย 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พระขรรค์คทาถ้วนตน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977955" y="4093577"/>
            <a:ext cx="799260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  ปีกซ้ายแปลงเป็นวิทยาธร ปีกขวาแปลงเป็นคนธรรพ์ กองทัพจัดตั้งตามตำราพิชัยสงคราม เทวดา (แปลง) ทุกองค์ล้วนถืออาวุธต่าง ๆ เช่น โตมร ศร พระขรรค์และคทา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1600599" y="4120177"/>
            <a:ext cx="345013" cy="6279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17538" y="30897"/>
            <a:ext cx="1577074" cy="138877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5E6FBFF-7224-4EDA-BBCA-2981D5429FA6}"/>
              </a:ext>
            </a:extLst>
          </p:cNvPr>
          <p:cNvGrpSpPr/>
          <p:nvPr/>
        </p:nvGrpSpPr>
        <p:grpSpPr>
          <a:xfrm>
            <a:off x="8109457" y="2931512"/>
            <a:ext cx="4515973" cy="3926488"/>
            <a:chOff x="8109457" y="2931512"/>
            <a:chExt cx="4515973" cy="3926488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80B2C69-C314-44C1-9A59-B5DBFDA2A298}"/>
                </a:ext>
              </a:extLst>
            </p:cNvPr>
            <p:cNvSpPr/>
            <p:nvPr/>
          </p:nvSpPr>
          <p:spPr>
            <a:xfrm rot="5400000">
              <a:off x="10158951" y="5252517"/>
              <a:ext cx="721956" cy="2427298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0827A58-7661-4F14-8C2D-637BFE9E8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9457" y="2931512"/>
              <a:ext cx="4515973" cy="338698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0CFD05C-3065-414C-88DB-9C5D22D010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13" t="5930" r="14738" b="9680"/>
            <a:stretch/>
          </p:blipFill>
          <p:spPr>
            <a:xfrm>
              <a:off x="8547421" y="3328736"/>
              <a:ext cx="3694112" cy="3529264"/>
            </a:xfrm>
            <a:prstGeom prst="rect">
              <a:avLst/>
            </a:prstGeom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1168E07E-936E-4E16-87FE-4547B372C1C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472839" y="0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8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97034" y="38690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1312943" y="2040265"/>
            <a:ext cx="855044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5400" dirty="0">
                <a:latin typeface="FC Daisy" panose="020B0500040200020003" pitchFamily="34" charset="-34"/>
                <a:cs typeface="FC Daisy" panose="020B0500040200020003" pitchFamily="34" charset="-34"/>
              </a:rPr>
              <a:t>๏ ลอยฟ้ามาในเวหน      รีบเร่งรี้พล </a:t>
            </a:r>
          </a:p>
          <a:p>
            <a:r>
              <a:rPr lang="th-TH" sz="5400" dirty="0">
                <a:latin typeface="FC Daisy" panose="020B0500040200020003" pitchFamily="34" charset="-34"/>
                <a:cs typeface="FC Daisy" panose="020B0500040200020003" pitchFamily="34" charset="-34"/>
              </a:rPr>
              <a:t>มาถึงสมรภูมิชัย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5606928"/>
            <a:ext cx="3694112" cy="1293362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8A42EFB-9CE4-45CE-9B93-B391CBE239DE}"/>
              </a:ext>
            </a:extLst>
          </p:cNvPr>
          <p:cNvGrpSpPr/>
          <p:nvPr/>
        </p:nvGrpSpPr>
        <p:grpSpPr>
          <a:xfrm>
            <a:off x="586310" y="4160094"/>
            <a:ext cx="7992602" cy="707886"/>
            <a:chOff x="975573" y="4200618"/>
            <a:chExt cx="7992602" cy="70788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6C6A4A-DAFD-41B5-BC88-5709E11855AD}"/>
                </a:ext>
              </a:extLst>
            </p:cNvPr>
            <p:cNvSpPr txBox="1"/>
            <p:nvPr/>
          </p:nvSpPr>
          <p:spPr>
            <a:xfrm>
              <a:off x="975573" y="4200618"/>
              <a:ext cx="79926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4000" dirty="0">
                  <a:latin typeface="FC Daisy" panose="020B0500040200020003" pitchFamily="34" charset="-34"/>
                  <a:cs typeface="FC Daisy" panose="020B0500040200020003" pitchFamily="34" charset="-34"/>
                </a:rPr>
                <a:t>	 เหาะเหินมาบนฟากฟ้า รีบเร่งเคลื่อนพลเข้าสู่สนามรบ</a:t>
              </a:r>
              <a:endParaRPr lang="en-US" sz="4000" dirty="0"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94C0402-ACE5-4013-8226-213B222A4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87" t="21042" r="33888" b="58757"/>
            <a:stretch/>
          </p:blipFill>
          <p:spPr>
            <a:xfrm>
              <a:off x="1529699" y="4241308"/>
              <a:ext cx="345013" cy="627916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17538" y="30897"/>
            <a:ext cx="1577074" cy="138877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5E6FBFF-7224-4EDA-BBCA-2981D5429FA6}"/>
              </a:ext>
            </a:extLst>
          </p:cNvPr>
          <p:cNvGrpSpPr/>
          <p:nvPr/>
        </p:nvGrpSpPr>
        <p:grpSpPr>
          <a:xfrm>
            <a:off x="7442119" y="2433711"/>
            <a:ext cx="5211756" cy="4424289"/>
            <a:chOff x="8109457" y="2931512"/>
            <a:chExt cx="4515973" cy="3926488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80B2C69-C314-44C1-9A59-B5DBFDA2A298}"/>
                </a:ext>
              </a:extLst>
            </p:cNvPr>
            <p:cNvSpPr/>
            <p:nvPr/>
          </p:nvSpPr>
          <p:spPr>
            <a:xfrm rot="5400000">
              <a:off x="10158951" y="5252517"/>
              <a:ext cx="721956" cy="2427298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0827A58-7661-4F14-8C2D-637BFE9E8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9457" y="2931512"/>
              <a:ext cx="4515973" cy="338698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0CFD05C-3065-414C-88DB-9C5D22D010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13" t="5930" r="14738" b="9680"/>
            <a:stretch/>
          </p:blipFill>
          <p:spPr>
            <a:xfrm>
              <a:off x="8547421" y="3328736"/>
              <a:ext cx="3694112" cy="3529264"/>
            </a:xfrm>
            <a:prstGeom prst="rect">
              <a:avLst/>
            </a:prstGeom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F4D9BA58-24F0-4514-AA0B-C4EC134D1B4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472839" y="0"/>
            <a:ext cx="791533" cy="8672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CC82C1-D8D5-49F0-92EA-D570B6C32DE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6" t="5891" r="36349" b="5891"/>
          <a:stretch/>
        </p:blipFill>
        <p:spPr>
          <a:xfrm flipH="1">
            <a:off x="4799855" y="49429"/>
            <a:ext cx="982813" cy="140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7868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FFEE7E6-8D08-4DED-B86E-6390FEC06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99" y="189466"/>
            <a:ext cx="4346919" cy="600725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444633D-C407-4CC1-9D95-5D01BB35A6CC}"/>
              </a:ext>
            </a:extLst>
          </p:cNvPr>
          <p:cNvSpPr txBox="1"/>
          <p:nvPr/>
        </p:nvSpPr>
        <p:spPr>
          <a:xfrm>
            <a:off x="1026940" y="6299202"/>
            <a:ext cx="39952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1800" b="0" i="0" u="sng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FC Daisy" panose="020B0500040200020003" pitchFamily="34" charset="-34"/>
                <a:cs typeface="FC Daisy" panose="020B0500040200020003" pitchFamily="34" charset="-3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ที่มา </a:t>
            </a:r>
            <a:r>
              <a:rPr kumimoji="0" lang="en-US" altLang="en-US" sz="1800" b="0" i="0" u="sng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FC Daisy" panose="020B0500040200020003" pitchFamily="34" charset="-34"/>
                <a:cs typeface="FC Daisy" panose="020B0500040200020003" pitchFamily="34" charset="-3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kumimoji="0" lang="en-US" altLang="en-US" sz="1800" b="0" i="0" u="sng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-apple-syste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media-cache-ak0.pinimg.com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0DB2409-E8F6-4A14-9092-B6AA4B3E65B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512" r="4236" b="5949"/>
          <a:stretch/>
        </p:blipFill>
        <p:spPr>
          <a:xfrm rot="5400000">
            <a:off x="5757184" y="-101693"/>
            <a:ext cx="5619669" cy="66958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7308962-6A95-4AFC-98B6-CBF1ADAB7818}"/>
              </a:ext>
            </a:extLst>
          </p:cNvPr>
          <p:cNvSpPr txBox="1"/>
          <p:nvPr/>
        </p:nvSpPr>
        <p:spPr>
          <a:xfrm>
            <a:off x="6253090" y="6221566"/>
            <a:ext cx="49119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2000" b="0" i="0" u="sng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FC Daisy" panose="020B0500040200020003" pitchFamily="34" charset="-34"/>
                <a:cs typeface="FC Daisy" panose="020B0500040200020003" pitchFamily="34" charset="-3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ที่มา </a:t>
            </a:r>
            <a:r>
              <a:rPr kumimoji="0" lang="en-US" altLang="en-US" sz="2000" b="0" i="0" u="sng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FC Daisy" panose="020B0500040200020003" pitchFamily="34" charset="-34"/>
                <a:cs typeface="FC Daisy" panose="020B0500040200020003" pitchFamily="34" charset="-3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kumimoji="0" lang="th-TH" altLang="en-US" sz="2000" b="0" i="0" u="sng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FC Daisy" panose="020B0500040200020003" pitchFamily="34" charset="-34"/>
                <a:cs typeface="FC Daisy" panose="020B0500040200020003" pitchFamily="34" charset="-34"/>
              </a:rPr>
              <a:t>หนังสือสมุดข่อย โครงการสืบสานมรดกวรรณธรรมไทย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61766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0827A58-7661-4F14-8C2D-637BFE9E8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520" y="124388"/>
            <a:ext cx="2525685" cy="1894264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368191" y="124388"/>
            <a:ext cx="5438028" cy="1750440"/>
            <a:chOff x="159664" y="70009"/>
            <a:chExt cx="481207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1359841" y="1623461"/>
            <a:ext cx="855044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endParaRPr lang="th-TH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3213174" y="1623461"/>
            <a:ext cx="799260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มีเศียร		 	 ๓๓ 	เศียร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มีงา			๒๓๑	งา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มีสระ		     ๑,๖๑๗	สระ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มีกอบัว	    ๑๑,๓๑๙	กอ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มีดอกบัว	   ๙๗,๒๓๓	ดอก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มีกลีบดอก	  ๕๕๔,๖๓๑	กลีบ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มีนางฟ้า	๓,๘๘๒,๔๑๗	องค์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มีบริวาร	๒๗,๑๗๖,๙๑๙ คน	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17538" y="30897"/>
            <a:ext cx="1577074" cy="138877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84D2DEF-B00E-4E7A-8773-E714E979C99D}"/>
              </a:ext>
            </a:extLst>
          </p:cNvPr>
          <p:cNvSpPr txBox="1"/>
          <p:nvPr/>
        </p:nvSpPr>
        <p:spPr>
          <a:xfrm>
            <a:off x="711846" y="504911"/>
            <a:ext cx="38054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800" dirty="0">
                <a:latin typeface="FC Daisy" panose="020B0500040200020003" pitchFamily="34" charset="-34"/>
                <a:cs typeface="FC Daisy" panose="020B0500040200020003" pitchFamily="34" charset="-34"/>
              </a:rPr>
              <a:t> </a:t>
            </a:r>
            <a:r>
              <a:rPr lang="th-TH" sz="54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๏ ช้างเอราวัณ</a:t>
            </a:r>
            <a:endParaRPr lang="th-TH" sz="4800" dirty="0">
              <a:solidFill>
                <a:schemeClr val="bg1"/>
              </a:solidFill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35F87C-7582-4368-A90A-D86657380C4C}"/>
              </a:ext>
            </a:extLst>
          </p:cNvPr>
          <p:cNvGrpSpPr/>
          <p:nvPr/>
        </p:nvGrpSpPr>
        <p:grpSpPr>
          <a:xfrm flipH="1">
            <a:off x="0" y="3185108"/>
            <a:ext cx="4183525" cy="3419972"/>
            <a:chOff x="7459325" y="2952478"/>
            <a:chExt cx="4951094" cy="3870348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D4359EC-F900-4932-8E73-6683F192A928}"/>
                </a:ext>
              </a:extLst>
            </p:cNvPr>
            <p:cNvSpPr/>
            <p:nvPr/>
          </p:nvSpPr>
          <p:spPr>
            <a:xfrm rot="5400000">
              <a:off x="10837604" y="5468431"/>
              <a:ext cx="535061" cy="217373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06FB993-0259-451E-8B6A-30801B679D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9325" y="2952478"/>
              <a:ext cx="4515973" cy="3386980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47B15E05-C301-4151-AEB2-8ED7CA2F4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63042">
              <a:off x="8857312" y="3980307"/>
              <a:ext cx="3553107" cy="2664830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25ACE59E-F90C-46EE-A103-D02E8AA979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888" b="48453"/>
            <a:stretch/>
          </p:blipFill>
          <p:spPr>
            <a:xfrm rot="988729">
              <a:off x="7933245" y="3263146"/>
              <a:ext cx="4467033" cy="2573267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4386AA2-88A7-47C3-8081-A0BD66A693D6}"/>
              </a:ext>
            </a:extLst>
          </p:cNvPr>
          <p:cNvGrpSpPr/>
          <p:nvPr/>
        </p:nvGrpSpPr>
        <p:grpSpPr>
          <a:xfrm>
            <a:off x="9819727" y="4116046"/>
            <a:ext cx="2291253" cy="2489034"/>
            <a:chOff x="8248220" y="2284118"/>
            <a:chExt cx="3736151" cy="4340188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C46DF880-AEBE-4219-9552-C39ABEBD29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83" t="5720" r="25645" b="3881"/>
            <a:stretch/>
          </p:blipFill>
          <p:spPr>
            <a:xfrm>
              <a:off x="8248220" y="2364884"/>
              <a:ext cx="3736151" cy="4259422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59E150DB-1A1B-46CA-96EC-1A271F675F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47" t="21140" r="56317" b="23237"/>
            <a:stretch/>
          </p:blipFill>
          <p:spPr>
            <a:xfrm>
              <a:off x="8671320" y="2284118"/>
              <a:ext cx="1560903" cy="2051814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A8534195-3BF4-4E36-88DA-DE723200B8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64" t="11512" r="31837" b="7865"/>
            <a:stretch/>
          </p:blipFill>
          <p:spPr>
            <a:xfrm>
              <a:off x="9514687" y="4705949"/>
              <a:ext cx="966959" cy="1296463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7535501F-ACC3-419B-BAAF-DD8A965D91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47" t="21140" r="56317" b="23237"/>
            <a:stretch/>
          </p:blipFill>
          <p:spPr>
            <a:xfrm>
              <a:off x="9762085" y="3492701"/>
              <a:ext cx="855869" cy="1125044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D0C75C5B-13AA-46C4-A9EA-C01642AF34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64" t="11512" r="31837" b="7865"/>
            <a:stretch/>
          </p:blipFill>
          <p:spPr>
            <a:xfrm>
              <a:off x="10274733" y="3043675"/>
              <a:ext cx="725441" cy="972644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F5B39F5E-2E50-43F1-B232-216A1D950D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50" t="13693" r="27115" b="7865"/>
            <a:stretch/>
          </p:blipFill>
          <p:spPr>
            <a:xfrm>
              <a:off x="10465279" y="4348420"/>
              <a:ext cx="713968" cy="1125043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BD32EC1F-9E9F-4ADD-880D-22F00846ED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50" t="13693" r="27115" b="7865"/>
            <a:stretch/>
          </p:blipFill>
          <p:spPr>
            <a:xfrm>
              <a:off x="11027745" y="2691231"/>
              <a:ext cx="713968" cy="1125043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2259DC96-E243-41A6-8198-98BF62FEC0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50" t="13693" r="27115" b="7865"/>
            <a:stretch/>
          </p:blipFill>
          <p:spPr>
            <a:xfrm>
              <a:off x="8989664" y="4291223"/>
              <a:ext cx="713968" cy="1125043"/>
            </a:xfrm>
            <a:prstGeom prst="rect">
              <a:avLst/>
            </a:prstGeom>
          </p:spPr>
        </p:pic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90C69343-9808-4A27-AA9E-C7D8E3A14D22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21426" y="16695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77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0827A58-7661-4F14-8C2D-637BFE9E8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520" y="124388"/>
            <a:ext cx="2525685" cy="1894264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393981" y="142482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1359841" y="1623461"/>
            <a:ext cx="855044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endParaRPr lang="th-TH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1939625" y="4757912"/>
            <a:ext cx="79926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 พระอาทิตย์ขึ้น ส่องแสงเรืองรองไปทั่วเมฆ ลมพัดกลิ่นดอกไม้คลุ้งไปทั่วในที่พักนั้น ซึ่งอยู่แถวป่า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2593418" y="4791715"/>
            <a:ext cx="345013" cy="6279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17538" y="30897"/>
            <a:ext cx="1577074" cy="138877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84D2DEF-B00E-4E7A-8773-E714E979C99D}"/>
              </a:ext>
            </a:extLst>
          </p:cNvPr>
          <p:cNvSpPr txBox="1"/>
          <p:nvPr/>
        </p:nvSpPr>
        <p:spPr>
          <a:xfrm>
            <a:off x="2035609" y="1757686"/>
            <a:ext cx="855044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 ๏ เมื่อนั้นจึงพระจักรี          พอพระสุริย์ศรี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อรุณเรืองเมฆา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	๏ ลมหวนอวลกลิ่นมาลา       เฟื่องฟุ้งวนา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นิวาสแถวแนวดง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1F50972-D4D2-4E36-A9CF-10309C5EC09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00125" y="0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8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37529891-457E-4FE7-A289-5D6B3A7EEF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48" y="141081"/>
            <a:ext cx="1571652" cy="1178739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98493" y="30897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1359841" y="1623461"/>
            <a:ext cx="855044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 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๏  ผึ้งภู่หมู่คณาเหมหงส์	     ร่อนราถาลง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แทรกไซ้ในสร้อยสุมาลี	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	๏ ดุเหว่าเร้าเร่งพระสุริย์ศรี        ไก่ขันปีกตี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กู่ก้องในท้องดงดาน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1259992" y="4458550"/>
            <a:ext cx="799260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  หมู่แมลงบินลงมาดอมดมดอกไม้ นกดุเหว่าเตือน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พระอาทิตย์ว่าเป็นเวลาเช้าแล้ว ไก่ต่างกระพือปีกและขันเสียงร้องไปทั่วป่า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2103931" y="4518985"/>
            <a:ext cx="345013" cy="6279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17538" y="30897"/>
            <a:ext cx="1577074" cy="1388771"/>
          </a:xfrm>
          <a:prstGeom prst="rect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90C27011-D970-44B7-86F6-B67E65D13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62" b="96495" l="4577" r="98856">
                        <a14:foregroundMark x1="51259" y1="2062" x2="51259" y2="2062"/>
                        <a14:foregroundMark x1="93135" y1="8866" x2="93135" y2="8866"/>
                        <a14:foregroundMark x1="28604" y1="92165" x2="28604" y2="92165"/>
                        <a14:foregroundMark x1="5034" y1="73196" x2="5034" y2="73196"/>
                        <a14:foregroundMark x1="95195" y1="19588" x2="95195" y2="19588"/>
                        <a14:foregroundMark x1="57666" y1="92165" x2="57666" y2="92165"/>
                        <a14:foregroundMark x1="22426" y1="96907" x2="22426" y2="96907"/>
                        <a14:foregroundMark x1="85355" y1="62887" x2="93135" y2="54433"/>
                        <a14:foregroundMark x1="93135" y1="54433" x2="95423" y2="49485"/>
                        <a14:foregroundMark x1="89016" y1="60206" x2="97712" y2="52577"/>
                        <a14:foregroundMark x1="97712" y1="52577" x2="98856" y2="503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136" y="4143323"/>
            <a:ext cx="826045" cy="91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5A818A-7F15-4139-B743-3C2A4F673D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51085" y="3729853"/>
            <a:ext cx="4227249" cy="31704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18009A-7C09-479C-BB7E-99F5A1C587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660" y="405717"/>
            <a:ext cx="1282136" cy="96160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C33D6E5-FCA3-42D9-A33A-80C9F181707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80334" y="-33505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44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91E2493A-0225-4659-9EDD-E948B90071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451" y="-10708"/>
            <a:ext cx="1354217" cy="1015663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97034" y="38690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1359841" y="1623461"/>
            <a:ext cx="8550441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 ๏  ปักษาตื่นตาขันขาน		หาคู่เคียงประสาน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สำเนียงเสนาะในไพร	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๏  เดือนดาวดับเศร้าแสงใส        สร่างแสงอโณทัย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ก็ผ่านพยับรองเรือง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887406" y="4309531"/>
            <a:ext cx="79926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นกต่างประสานส่งเสียงร้อง อันไพเราะออกมาทั่วป่า แสงดาวหายเริ่มไป และแสงอาทิตย์กำลังขึ้นปรากฏขึ้นมา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147582"/>
            <a:ext cx="3683390" cy="752707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1407610" y="4358145"/>
            <a:ext cx="345013" cy="6279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17538" y="30897"/>
            <a:ext cx="1577074" cy="138877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29DB735-3493-4B66-9458-B1F594D41D57}"/>
              </a:ext>
            </a:extLst>
          </p:cNvPr>
          <p:cNvGrpSpPr/>
          <p:nvPr/>
        </p:nvGrpSpPr>
        <p:grpSpPr>
          <a:xfrm>
            <a:off x="9214341" y="3513409"/>
            <a:ext cx="4102045" cy="3539908"/>
            <a:chOff x="9485512" y="3608388"/>
            <a:chExt cx="3873604" cy="329190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C81457D-CE11-4160-8A5D-DE77DF55B2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64" t="6114" r="40594" b="7689"/>
            <a:stretch/>
          </p:blipFill>
          <p:spPr>
            <a:xfrm flipH="1">
              <a:off x="10337148" y="3826412"/>
              <a:ext cx="2084624" cy="307387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CA9387C-0764-4514-A05F-051A959C8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5512" y="3608388"/>
              <a:ext cx="3873604" cy="2905203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4CAC660B-FB00-4395-A8E3-681EB95C90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97423" y="1016729"/>
            <a:ext cx="4873831" cy="365537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78284B8-A41C-4622-9199-92F8E7DC6C7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116201" y="30897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65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97034" y="38690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1359841" y="1623461"/>
            <a:ext cx="8550441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 ๏  จับฟ้าอากาศแลเหลือง          ธิบดินทร์เธอบรรเทือง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บรรทมฟื้นจากไสยา	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๏  เสด็จทรงรถแก้วโกสีย์          ไพโรจน์รูจี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จะแข่งซึ่งแสงสุริย์ใส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953096" y="4390419"/>
            <a:ext cx="799260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ทั่วฟ้าเปลี่ยนเป็นสีเหลือง พระรามก็เริ่มตื่นจากการนอน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 เสด็จขึ้นราชรถที่เป็นสีทองกล้ายกับจะแข่งแข่งแสงกับดวงอาทิตย์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1422105" y="4459900"/>
            <a:ext cx="345013" cy="6279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17538" y="30897"/>
            <a:ext cx="1577074" cy="1388771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855240E5-D0A4-4E68-805F-585E80984DDA}"/>
              </a:ext>
            </a:extLst>
          </p:cNvPr>
          <p:cNvGrpSpPr/>
          <p:nvPr/>
        </p:nvGrpSpPr>
        <p:grpSpPr>
          <a:xfrm>
            <a:off x="7866921" y="3537167"/>
            <a:ext cx="5024739" cy="4210626"/>
            <a:chOff x="7670968" y="3424625"/>
            <a:chExt cx="5024739" cy="4210626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25BEFCF8-530F-4832-B6AA-A20404A7E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8246" y="3424625"/>
              <a:ext cx="3903461" cy="2957848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12903B74-3610-47F1-88CE-087A24F96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968" y="3866697"/>
              <a:ext cx="5024739" cy="3768554"/>
            </a:xfrm>
            <a:prstGeom prst="rect">
              <a:avLst/>
            </a:prstGeom>
          </p:spPr>
        </p:pic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A9E416DF-E2D3-4860-A04F-77636BFDD8F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32207" y="-16603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77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97034" y="38690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1359841" y="1623461"/>
            <a:ext cx="8550441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 ๏ เทียมสินธพอาชาไนย       เริงร้องถวายชัย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ชันหูระเหิดหฤหรรษ์	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๏  มาตลีสารถีเทวัญ          กรกุมพระขรรค์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ขับรถมากลางจัตุรงค์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554819" y="4518121"/>
            <a:ext cx="79926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เทียมด้วยม้าศึกที่มีกำลังฮึกเหิม เต็มไปด้วยความร่าเริง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มาตลีเป็นสารถี ถือพระขรรค์ ขับรถมายังกลางกองทัพ ๔ เหล่า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1023828" y="4559466"/>
            <a:ext cx="345013" cy="6279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17538" y="30897"/>
            <a:ext cx="1577074" cy="1388771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16B7C220-7552-4830-8996-C571D041BA47}"/>
              </a:ext>
            </a:extLst>
          </p:cNvPr>
          <p:cNvGrpSpPr/>
          <p:nvPr/>
        </p:nvGrpSpPr>
        <p:grpSpPr>
          <a:xfrm>
            <a:off x="8145194" y="3699803"/>
            <a:ext cx="4550513" cy="3935448"/>
            <a:chOff x="7670968" y="3424625"/>
            <a:chExt cx="5024739" cy="4210626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2D285F7-E246-475C-8C10-536B2FFBE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8246" y="3424625"/>
              <a:ext cx="3903461" cy="2957848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C4D3B3A-E4EB-4564-88CA-16537A06D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968" y="3866697"/>
              <a:ext cx="5024739" cy="3768554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4AD6E84A-6863-49D4-8AB9-95DC04828CA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48138" y="0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57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97034" y="38690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1359841" y="1623461"/>
            <a:ext cx="8550441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 ๏ เพลารอยพลอยประดับดุมวง   กึกก้องกำกง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กระทบกระทั่งธรณี	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๏  มยุรฉัตรชุมสายพรายศรี     พัดโบกพัชนี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กบี่ระบายโบกลม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554819" y="4518121"/>
            <a:ext cx="79926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 เพลาและล้อรถประดับด้วยพลอย กระทบพื้นเสียงดังกึกก้อง มีพลทหารลิงคอยถือฉัตรและโบกพัด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1023828" y="4559466"/>
            <a:ext cx="345013" cy="6279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17538" y="30897"/>
            <a:ext cx="1577074" cy="1388771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23F26515-92C6-4B9F-91F3-F6FF6DBA2649}"/>
              </a:ext>
            </a:extLst>
          </p:cNvPr>
          <p:cNvGrpSpPr/>
          <p:nvPr/>
        </p:nvGrpSpPr>
        <p:grpSpPr>
          <a:xfrm>
            <a:off x="7670968" y="3424625"/>
            <a:ext cx="5024739" cy="4210626"/>
            <a:chOff x="7670968" y="3424625"/>
            <a:chExt cx="5024739" cy="4210626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5029BB39-0AFC-43FC-8498-2E0D61DEF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8246" y="3424625"/>
              <a:ext cx="3903461" cy="2957848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D72D37E5-4750-40D4-8FB0-0602D70E24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968" y="3866697"/>
              <a:ext cx="5024739" cy="3768554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4D80CC2A-3540-47CE-93AC-1FE4D52E93D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19516" y="44613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727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97034" y="38690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1359841" y="1623461"/>
            <a:ext cx="8550441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 ๏ อึงอินทเภรีตีระงม       แตรสังข์เสียงประสม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ประสานเสนาะในไพร	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๏  เสียงพลโห่ร้องเอาชัย       เลื่อนลั่นสนั่นใน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พิภพเพียงทำลาย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554819" y="4518121"/>
            <a:ext cx="79926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เสียงแตรสังข์เคลื่อนทัพดังก้องป่า ไพร่พลโห่ร้องเอาชัยดังสนั่น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1023828" y="4559466"/>
            <a:ext cx="345013" cy="6279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17538" y="30897"/>
            <a:ext cx="1577074" cy="1388771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E93068ED-17C9-4F22-946A-BF4CB3433DFC}"/>
              </a:ext>
            </a:extLst>
          </p:cNvPr>
          <p:cNvGrpSpPr/>
          <p:nvPr/>
        </p:nvGrpSpPr>
        <p:grpSpPr>
          <a:xfrm>
            <a:off x="7670968" y="3424625"/>
            <a:ext cx="5024739" cy="4210626"/>
            <a:chOff x="7670968" y="3424625"/>
            <a:chExt cx="5024739" cy="4210626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EB247D3-162F-4D7F-BAA8-5BE7E2169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8246" y="3424625"/>
              <a:ext cx="3903461" cy="2957848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E6136B0-052F-4ACE-9168-D3509E8CD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968" y="3866697"/>
              <a:ext cx="5024739" cy="3768554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EE039E97-2FFD-47D5-B69B-786BA330CE6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183337" y="-16602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12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97034" y="38690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1359841" y="1623461"/>
            <a:ext cx="8550441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 ๏ สัตภัณฑ์บรรพตทั้งหลาย  อ่อนเอียงเพียงปลาย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ประนอมประนมชมชัย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๏  พสุธาอากาศหวาดไหว       เนื้อนกตกใจ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ซุกซ่อนประหวั่นขวัญหนี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554819" y="4518121"/>
            <a:ext cx="79926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ภูเขาเอนเอียงทำความเคารต่อพระราม แผ่นดินสะเทือน ฝูงสัตว์ทั้งหลายตกใจ หนีเข้าที่ซ่อน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1023828" y="4559466"/>
            <a:ext cx="345013" cy="6279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17538" y="30897"/>
            <a:ext cx="1577074" cy="1388771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D89A7A4B-C566-43F8-AAA4-D914062AB7DC}"/>
              </a:ext>
            </a:extLst>
          </p:cNvPr>
          <p:cNvGrpSpPr/>
          <p:nvPr/>
        </p:nvGrpSpPr>
        <p:grpSpPr>
          <a:xfrm>
            <a:off x="7670968" y="3424625"/>
            <a:ext cx="5024739" cy="4210626"/>
            <a:chOff x="7670968" y="3424625"/>
            <a:chExt cx="5024739" cy="4210626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2D7DAA6-08BB-40EF-9285-DDE4302E2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8246" y="3424625"/>
              <a:ext cx="3903461" cy="2957848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88E55E0D-CDDC-409D-88BC-027B18A15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968" y="3866697"/>
              <a:ext cx="5024739" cy="3768554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5C60266B-3EDA-4215-A668-DB1E9DC0CC8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1601" y="-29607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22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97034" y="38690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1359841" y="1623461"/>
            <a:ext cx="8550441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 ๏ ลูกครุฑพลัดตกฉิมพลี       หัสดินอินทรี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คาบช้างก็วางไอยรา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๏  วานรสำแดงเดชา          หักถอนพฤกษา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ถือต่างอาวุธยุทธยง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554818" y="4518121"/>
            <a:ext cx="815308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ลูกครุฑตกจากวิมานครุฑ นกหัสดินที่คาบช้างอยู่ก็วางลง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ทหารลิงก็สัมแดงอิทธิฤทธิ์หักถอนต้นไม้มาถือต่างอาวุธ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1023828" y="4559466"/>
            <a:ext cx="345013" cy="6279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17538" y="30897"/>
            <a:ext cx="1577074" cy="1388771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3299833B-21A1-4FD2-B451-6179E6F3D9F1}"/>
              </a:ext>
            </a:extLst>
          </p:cNvPr>
          <p:cNvGrpSpPr/>
          <p:nvPr/>
        </p:nvGrpSpPr>
        <p:grpSpPr>
          <a:xfrm>
            <a:off x="7942997" y="3739487"/>
            <a:ext cx="4752710" cy="3895764"/>
            <a:chOff x="7670968" y="3424625"/>
            <a:chExt cx="5024739" cy="4210626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4F73EE3-781B-4CF0-9065-F6888148D0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8246" y="3424625"/>
              <a:ext cx="3903461" cy="2957848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D3498BC-D1EF-4387-B45C-8B6EE4E31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968" y="3866697"/>
              <a:ext cx="5024739" cy="3768554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627078DE-DDFD-456D-BD03-8B5A220B764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75321" y="0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15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ฐานข้อมูลพระเมรุมาศ และเครื่องประกอบพระเมรุมาศ">
            <a:extLst>
              <a:ext uri="{FF2B5EF4-FFF2-40B4-BE49-F238E27FC236}">
                <a16:creationId xmlns:a16="http://schemas.microsoft.com/office/drawing/2014/main" id="{B98A08F5-DD1D-4105-9248-E4E6A60A0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6767"/>
            <a:ext cx="11095630" cy="7411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28CA2A-50FB-41AE-89E0-4B072DD1E9D6}"/>
              </a:ext>
            </a:extLst>
          </p:cNvPr>
          <p:cNvSpPr txBox="1"/>
          <p:nvPr/>
        </p:nvSpPr>
        <p:spPr>
          <a:xfrm>
            <a:off x="126242" y="6345788"/>
            <a:ext cx="6093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ที่มา </a:t>
            </a:r>
            <a:r>
              <a:rPr lang="en-US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: </a:t>
            </a:r>
            <a:r>
              <a:rPr lang="en-US" dirty="0">
                <a:solidFill>
                  <a:schemeClr val="bg1"/>
                </a:solidFill>
                <a:cs typeface="FC Daisy" panose="020B0500040200020003" pitchFamily="34" charset="-34"/>
              </a:rPr>
              <a:t>phramerumas.finearts.go.th/</a:t>
            </a:r>
            <a:r>
              <a:rPr lang="en-US" dirty="0" err="1">
                <a:solidFill>
                  <a:schemeClr val="bg1"/>
                </a:solidFill>
                <a:cs typeface="FC Daisy" panose="020B0500040200020003" pitchFamily="34" charset="-34"/>
              </a:rPr>
              <a:t>item.php?itemID</a:t>
            </a:r>
            <a:r>
              <a:rPr lang="en-US" dirty="0">
                <a:solidFill>
                  <a:schemeClr val="bg1"/>
                </a:solidFill>
                <a:cs typeface="FC Daisy" panose="020B0500040200020003" pitchFamily="34" charset="-34"/>
              </a:rPr>
              <a:t>=69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A33817-FD99-4B71-99DE-A5B02F3BBCBC}"/>
              </a:ext>
            </a:extLst>
          </p:cNvPr>
          <p:cNvSpPr txBox="1"/>
          <p:nvPr/>
        </p:nvSpPr>
        <p:spPr>
          <a:xfrm>
            <a:off x="6759054" y="5422458"/>
            <a:ext cx="609372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66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นกหัสดีลิงค์</a:t>
            </a:r>
          </a:p>
        </p:txBody>
      </p:sp>
    </p:spTree>
    <p:extLst>
      <p:ext uri="{BB962C8B-B14F-4D97-AF65-F5344CB8AC3E}">
        <p14:creationId xmlns:p14="http://schemas.microsoft.com/office/powerpoint/2010/main" val="19596857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97034" y="38690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1359841" y="1623461"/>
            <a:ext cx="8550441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 ๏ ไม้ไหล้ยูงยางกลางดง       แหลกลู่ล้มลง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ละเอียดด้วยฤทธิโยธี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๏ อากาศบดบังสุริย์ศรี        เทวัญจันทรี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ทุกชั้นอำนวยอวยชัย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554818" y="4518121"/>
            <a:ext cx="815308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ต้นไม้โค่นล้มกระจัดกระจาย ด้วยอำนาจของกองทหาร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แสงอาทิตย์ลดความร้อนแรง เหล่าเทพยาดาทุกชั้นอวยชัย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1023828" y="4559466"/>
            <a:ext cx="345013" cy="6279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17538" y="30897"/>
            <a:ext cx="1577074" cy="1388771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79036F76-64EE-4939-BD1E-1022A41137A0}"/>
              </a:ext>
            </a:extLst>
          </p:cNvPr>
          <p:cNvGrpSpPr/>
          <p:nvPr/>
        </p:nvGrpSpPr>
        <p:grpSpPr>
          <a:xfrm>
            <a:off x="7670968" y="3424625"/>
            <a:ext cx="5024739" cy="4210626"/>
            <a:chOff x="7670968" y="3424625"/>
            <a:chExt cx="5024739" cy="4210626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A40D5DE-D483-4651-AB7C-D3E1C95A2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8246" y="3424625"/>
              <a:ext cx="3903461" cy="2957848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45B5E938-0EA5-423D-B199-7F0B996A7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968" y="3866697"/>
              <a:ext cx="5024739" cy="3768554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890A6A21-CB48-4580-AEB6-5A75BBBF168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183337" y="30897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0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97034" y="38690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2577618" y="1352238"/>
            <a:ext cx="8550441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 ๏ บ้างเปิดแกลแก้วแววไว      โปรยทิพมาลัย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ซ้องสาธุการบูชา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๏ ชักรถรี่เรื่อยเฉื่อยมา        พุ่มบุษปมาลา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กงรถไม่จดธรณินทร์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๏ เร่งพลโยธาพานรินทร์       เร่งรัดหัสดิน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วานรให้เร่งรีบมา</a:t>
            </a:r>
          </a:p>
          <a:p>
            <a:endParaRPr lang="th-TH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934409" y="5308746"/>
            <a:ext cx="8509715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เหล่าเทวดาต่างโปรยพวงดอกไม้ทิพย์ ส่งเสียงสรรเสริญบูชา 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ชักรถเคลื่อนไปบนพุ่มดอกไม้โดยล้อไม่ติดดิน เร่งให้ไพร่พลวานรติดตามไป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9533546" y="6333517"/>
            <a:ext cx="2577434" cy="591041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1422105" y="5311772"/>
            <a:ext cx="345013" cy="6279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17538" y="30897"/>
            <a:ext cx="1577074" cy="13887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CB51C57-2BC6-4072-BC3A-0E1431CEF91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2" t="29894" r="39950" b="47860"/>
          <a:stretch/>
        </p:blipFill>
        <p:spPr>
          <a:xfrm rot="3006037">
            <a:off x="807511" y="1248172"/>
            <a:ext cx="1378131" cy="8753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E23488A-10E7-43E0-BD79-EBA1F34C01A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16828"/>
            <a:ext cx="791533" cy="867223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F949EF69-6E00-4EF4-9EB5-10344489D563}"/>
              </a:ext>
            </a:extLst>
          </p:cNvPr>
          <p:cNvGrpSpPr/>
          <p:nvPr/>
        </p:nvGrpSpPr>
        <p:grpSpPr>
          <a:xfrm>
            <a:off x="9281600" y="4278588"/>
            <a:ext cx="3081325" cy="2694283"/>
            <a:chOff x="7670968" y="3424625"/>
            <a:chExt cx="5024739" cy="421062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0870ACE-8587-4791-97A1-DF9E430CC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8246" y="3424625"/>
              <a:ext cx="3903461" cy="2957848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9CCFFF8-2BF4-4A0D-8DF7-429CD6912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968" y="3866697"/>
              <a:ext cx="5024739" cy="37685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414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กิจกรรมบรรยายประกอบการแสดง เรื่องฉากประทับใจในโขนพระราชทาน -  งานประจำปี,ประเพณี ประจำจังหวัด,77 จังหวัด">
            <a:extLst>
              <a:ext uri="{FF2B5EF4-FFF2-40B4-BE49-F238E27FC236}">
                <a16:creationId xmlns:a16="http://schemas.microsoft.com/office/drawing/2014/main" id="{00758B61-1C28-4587-9F95-6CEA4FA35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404" y="182212"/>
            <a:ext cx="8941191" cy="596824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D511F7-C891-492E-BE46-4374A2A058B6}"/>
              </a:ext>
            </a:extLst>
          </p:cNvPr>
          <p:cNvSpPr txBox="1"/>
          <p:nvPr/>
        </p:nvSpPr>
        <p:spPr>
          <a:xfrm>
            <a:off x="3372728" y="6306456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>
                <a:solidFill>
                  <a:schemeClr val="bg1"/>
                </a:solidFill>
              </a:rPr>
              <a:t>ที่มา </a:t>
            </a:r>
            <a:r>
              <a:rPr lang="en-US" dirty="0">
                <a:solidFill>
                  <a:schemeClr val="bg1"/>
                </a:solidFill>
              </a:rPr>
              <a:t>: www.thailandexhibition.com/Event-77/19434</a:t>
            </a:r>
          </a:p>
        </p:txBody>
      </p:sp>
    </p:spTree>
    <p:extLst>
      <p:ext uri="{BB962C8B-B14F-4D97-AF65-F5344CB8AC3E}">
        <p14:creationId xmlns:p14="http://schemas.microsoft.com/office/powerpoint/2010/main" val="32361606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97034" y="38690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1359841" y="1623461"/>
            <a:ext cx="8550441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๏ เมื่อนั้นพระศรีอนุชา         เอื้อนอรรถวัจนา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ตรัสถามสุครีพขุนพล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 ๏ เหตุไฉนสหัสนัยน์เสด็จดล   สมรภูมิไพรสณฑ์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เธอมาด้วยกลอันใด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658108" y="4482723"/>
            <a:ext cx="815308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พระลักษมณ์จึงได้ตรัสถามสุครีพ เหตุใดพระอินทร์จึงเสด็จมาในสนามรบ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1023828" y="4559466"/>
            <a:ext cx="345013" cy="6279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17538" y="30897"/>
            <a:ext cx="1577074" cy="13887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A2E72BE-F10A-4E60-938A-45625F4AB0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081165"/>
            <a:ext cx="2823447" cy="2117585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EF8970AC-1904-4472-8161-9C02A441BCDA}"/>
              </a:ext>
            </a:extLst>
          </p:cNvPr>
          <p:cNvGrpSpPr/>
          <p:nvPr/>
        </p:nvGrpSpPr>
        <p:grpSpPr>
          <a:xfrm>
            <a:off x="8016392" y="2824107"/>
            <a:ext cx="4515973" cy="3926488"/>
            <a:chOff x="8109457" y="2931512"/>
            <a:chExt cx="4515973" cy="3926488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4D25CE1-8055-464B-B066-3256E8EAAD90}"/>
                </a:ext>
              </a:extLst>
            </p:cNvPr>
            <p:cNvSpPr/>
            <p:nvPr/>
          </p:nvSpPr>
          <p:spPr>
            <a:xfrm rot="5400000">
              <a:off x="10158951" y="5252517"/>
              <a:ext cx="721956" cy="2427298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F2FB916-4771-45A3-B513-26329E907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9457" y="2931512"/>
              <a:ext cx="4515973" cy="338698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C28FF88D-55ED-4C03-AC2A-17F9CB3EB2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13" t="5930" r="14738" b="9680"/>
            <a:stretch/>
          </p:blipFill>
          <p:spPr>
            <a:xfrm>
              <a:off x="8547421" y="3328736"/>
              <a:ext cx="3694112" cy="3529264"/>
            </a:xfrm>
            <a:prstGeom prst="rect">
              <a:avLst/>
            </a:prstGeom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951B1972-3CDE-4A67-B8BC-03EBAA8E610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16828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61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97034" y="38690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1359841" y="1623461"/>
            <a:ext cx="8550441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๏ สุครีพทูลทัดเฉลยไข         ทุกทีสหัสนัยน์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เสด็จด้วยหมู่เทวา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๏ อวยชัยถวายทิพมาลา         บัดนี้เธอมา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เห็นวิปริตดูฉงน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658108" y="4482723"/>
            <a:ext cx="815308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สุครีพทูนว่าธรรมดาพระอินทร์จะเสร็จมาพร้อมเทวดา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ที่จะมาอวยพรพร้อมด้วยดอกไม้ แต่ครั้งนี้เห็นแล้วแปลก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1023828" y="4559466"/>
            <a:ext cx="345013" cy="6279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17538" y="30897"/>
            <a:ext cx="1577074" cy="138877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5E6FBFF-7224-4EDA-BBCA-2981D5429FA6}"/>
              </a:ext>
            </a:extLst>
          </p:cNvPr>
          <p:cNvGrpSpPr/>
          <p:nvPr/>
        </p:nvGrpSpPr>
        <p:grpSpPr>
          <a:xfrm>
            <a:off x="8109457" y="2931512"/>
            <a:ext cx="4515973" cy="3926488"/>
            <a:chOff x="8109457" y="2931512"/>
            <a:chExt cx="4515973" cy="3926488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80B2C69-C314-44C1-9A59-B5DBFDA2A298}"/>
                </a:ext>
              </a:extLst>
            </p:cNvPr>
            <p:cNvSpPr/>
            <p:nvPr/>
          </p:nvSpPr>
          <p:spPr>
            <a:xfrm rot="5400000">
              <a:off x="10158951" y="5252517"/>
              <a:ext cx="721956" cy="2427298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0827A58-7661-4F14-8C2D-637BFE9E8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9457" y="2931512"/>
              <a:ext cx="4515973" cy="338698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0CFD05C-3065-414C-88DB-9C5D22D010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13" t="5930" r="14738" b="9680"/>
            <a:stretch/>
          </p:blipFill>
          <p:spPr>
            <a:xfrm>
              <a:off x="8547421" y="3328736"/>
              <a:ext cx="3694112" cy="3529264"/>
            </a:xfrm>
            <a:prstGeom prst="rect">
              <a:avLst/>
            </a:prstGeom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203B8C5D-4AB2-4925-BA3F-B6BDD852A36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16828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24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97034" y="38690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1359841" y="1623461"/>
            <a:ext cx="8550441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๏ ทรงเครื่องศัสตราแย่งยล       ฤๅจะกลับเป็นกล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ไปเข้าด้วยราพณ์อาธรรมม์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๏ พระผู้เรืองฤทธิแข็งขัน         คอยดูสำคัญ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อย่าไว้พระทัยไพรี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1153197" y="4443355"/>
            <a:ext cx="815308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แต่งกายพร้อมรบ อาจเป็นกลของทศกัณฐ์ 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พระลักษณ์โปรดระวัง อย่าไว้ใจศัตรู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1636461" y="4506085"/>
            <a:ext cx="345013" cy="6279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17538" y="30897"/>
            <a:ext cx="1577074" cy="138877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5E6FBFF-7224-4EDA-BBCA-2981D5429FA6}"/>
              </a:ext>
            </a:extLst>
          </p:cNvPr>
          <p:cNvGrpSpPr/>
          <p:nvPr/>
        </p:nvGrpSpPr>
        <p:grpSpPr>
          <a:xfrm>
            <a:off x="8109457" y="2931512"/>
            <a:ext cx="4515973" cy="3926488"/>
            <a:chOff x="8109457" y="2931512"/>
            <a:chExt cx="4515973" cy="3926488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80B2C69-C314-44C1-9A59-B5DBFDA2A298}"/>
                </a:ext>
              </a:extLst>
            </p:cNvPr>
            <p:cNvSpPr/>
            <p:nvPr/>
          </p:nvSpPr>
          <p:spPr>
            <a:xfrm rot="5400000">
              <a:off x="10158951" y="5252517"/>
              <a:ext cx="721956" cy="2427298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0827A58-7661-4F14-8C2D-637BFE9E8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9457" y="2931512"/>
              <a:ext cx="4515973" cy="338698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0CFD05C-3065-414C-88DB-9C5D22D010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13" t="5930" r="14738" b="9680"/>
            <a:stretch/>
          </p:blipFill>
          <p:spPr>
            <a:xfrm>
              <a:off x="8547421" y="3328736"/>
              <a:ext cx="3694112" cy="3529264"/>
            </a:xfrm>
            <a:prstGeom prst="rect">
              <a:avLst/>
            </a:prstGeom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B91A238C-BEBA-46F4-8B81-B8C0B4E94F2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16828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793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97034" y="38690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1359841" y="1623461"/>
            <a:ext cx="8550441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๏ เมื่อนั้นอินทรชิตยักษี      ตรัสสั่งเสนี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ให้จับระบำรำถวาย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๏ ให้องค์อนุชานารายณ์      เคลิบเคลิ้มวรกาย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จะแผลงซึ่งศัสตรศรพล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1153197" y="4443355"/>
            <a:ext cx="815308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อินทรชิตสั่งให้เสนาระบำถวย ให้พระลักษมณ์เคลิบเคลิ้มจะได้แผลงศรสังหาร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1636461" y="4506085"/>
            <a:ext cx="345013" cy="6279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17538" y="30897"/>
            <a:ext cx="1577074" cy="138877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5E6FBFF-7224-4EDA-BBCA-2981D5429FA6}"/>
              </a:ext>
            </a:extLst>
          </p:cNvPr>
          <p:cNvGrpSpPr/>
          <p:nvPr/>
        </p:nvGrpSpPr>
        <p:grpSpPr>
          <a:xfrm>
            <a:off x="8109457" y="2931512"/>
            <a:ext cx="4515973" cy="3926488"/>
            <a:chOff x="8109457" y="2931512"/>
            <a:chExt cx="4515973" cy="3926488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80B2C69-C314-44C1-9A59-B5DBFDA2A298}"/>
                </a:ext>
              </a:extLst>
            </p:cNvPr>
            <p:cNvSpPr/>
            <p:nvPr/>
          </p:nvSpPr>
          <p:spPr>
            <a:xfrm rot="5400000">
              <a:off x="10158951" y="5252517"/>
              <a:ext cx="721956" cy="2427298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0827A58-7661-4F14-8C2D-637BFE9E8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9457" y="2931512"/>
              <a:ext cx="4515973" cy="338698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0CFD05C-3065-414C-88DB-9C5D22D010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13" t="5930" r="14738" b="9680"/>
            <a:stretch/>
          </p:blipFill>
          <p:spPr>
            <a:xfrm>
              <a:off x="8547421" y="3328736"/>
              <a:ext cx="3694112" cy="3529264"/>
            </a:xfrm>
            <a:prstGeom prst="rect">
              <a:avLst/>
            </a:prstGeom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83750E35-E691-483C-BEE2-692A856B423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16828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89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97034" y="38690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1359841" y="1623461"/>
            <a:ext cx="8550441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๏ อินทรชิตสถิตเหนือเอรา       วัณทอดทัศนา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เห็นองค์พระลักษณ์ฤทธิรงค์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๏ เคลิบเคลิ้มหฤทัยใหลหลง      จึงจับศรทรง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พรหมาสตร์อันเรืองเดชา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1153197" y="4443355"/>
            <a:ext cx="815308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อินทรชิตนั่งอยู่บนช้างเอราวัณแล้วเห็นพระลักษณ์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ซึ่งกำลังหลงไหลในรูปพระอินทร์ที่อินทรชิตแปลงมา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อินทรชิตจึงจับศรพรหมมาศขึ้นมา</a:t>
            </a:r>
            <a:endParaRPr lang="en-US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1636461" y="4506085"/>
            <a:ext cx="345013" cy="6279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17538" y="30897"/>
            <a:ext cx="1577074" cy="138877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5E6FBFF-7224-4EDA-BBCA-2981D5429FA6}"/>
              </a:ext>
            </a:extLst>
          </p:cNvPr>
          <p:cNvGrpSpPr/>
          <p:nvPr/>
        </p:nvGrpSpPr>
        <p:grpSpPr>
          <a:xfrm>
            <a:off x="8109457" y="2931512"/>
            <a:ext cx="4515973" cy="3926488"/>
            <a:chOff x="8109457" y="2931512"/>
            <a:chExt cx="4515973" cy="3926488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80B2C69-C314-44C1-9A59-B5DBFDA2A298}"/>
                </a:ext>
              </a:extLst>
            </p:cNvPr>
            <p:cNvSpPr/>
            <p:nvPr/>
          </p:nvSpPr>
          <p:spPr>
            <a:xfrm rot="5400000">
              <a:off x="10158951" y="5252517"/>
              <a:ext cx="721956" cy="2427298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0827A58-7661-4F14-8C2D-637BFE9E8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9457" y="2931512"/>
              <a:ext cx="4515973" cy="338698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0CFD05C-3065-414C-88DB-9C5D22D010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13" t="5930" r="14738" b="9680"/>
            <a:stretch/>
          </p:blipFill>
          <p:spPr>
            <a:xfrm>
              <a:off x="8547421" y="3328736"/>
              <a:ext cx="3694112" cy="3529264"/>
            </a:xfrm>
            <a:prstGeom prst="rect">
              <a:avLst/>
            </a:prstGeom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F5313277-FA55-4F0D-8671-6314692A100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16828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61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97034" y="38690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342098-F784-4A9F-8C9D-04EE36F2373E}"/>
              </a:ext>
            </a:extLst>
          </p:cNvPr>
          <p:cNvSpPr txBox="1"/>
          <p:nvPr/>
        </p:nvSpPr>
        <p:spPr>
          <a:xfrm>
            <a:off x="1407610" y="1881236"/>
            <a:ext cx="8550441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๏ ทูนเหนือเศียรเกล้ายักษา      หมายองค์พระอนุชา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ก็แผลงสำแดงฤทธิรณ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๏ อากาศก้องโกลาหล           โลกลั่นอึงอล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อำนาจสะท้านธรณี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 ๏ ศรเต็มไปทั่วราศี           ต้ององค์อินทรีย์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พระลักษมณ์ก็กลิ้งกลางพล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17538" y="30897"/>
            <a:ext cx="1577074" cy="138877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12AEAC7-3616-4CF4-AFC6-8BC1DE6C5227}"/>
              </a:ext>
            </a:extLst>
          </p:cNvPr>
          <p:cNvGrpSpPr/>
          <p:nvPr/>
        </p:nvGrpSpPr>
        <p:grpSpPr>
          <a:xfrm>
            <a:off x="8109457" y="2931512"/>
            <a:ext cx="4515973" cy="3926488"/>
            <a:chOff x="8109457" y="2931512"/>
            <a:chExt cx="4515973" cy="3926488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A60C00A-09FB-42CF-960F-79A8230682F0}"/>
                </a:ext>
              </a:extLst>
            </p:cNvPr>
            <p:cNvSpPr/>
            <p:nvPr/>
          </p:nvSpPr>
          <p:spPr>
            <a:xfrm rot="5400000">
              <a:off x="10158951" y="5252517"/>
              <a:ext cx="721956" cy="2427298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BF6F417-F93C-4F49-82DD-D3664F5B8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9457" y="2931512"/>
              <a:ext cx="4515973" cy="338698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A9169F3-DF6D-4F0A-992E-45DE2FC131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13" t="5930" r="14738" b="9680"/>
            <a:stretch/>
          </p:blipFill>
          <p:spPr>
            <a:xfrm>
              <a:off x="8547421" y="3328736"/>
              <a:ext cx="3694112" cy="3529264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D8A10A8D-0014-424B-A80F-EBC93C044E9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16828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7513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197034" y="38690"/>
            <a:ext cx="6648604" cy="1750440"/>
            <a:chOff x="159664" y="70009"/>
            <a:chExt cx="5883302" cy="17504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664" y="162115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1230894" y="435324"/>
              <a:ext cx="48120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60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บทพากย์เอราวัณ</a:t>
              </a:r>
              <a:endParaRPr lang="en-US" sz="60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3370354" y="70009"/>
              <a:ext cx="1340151" cy="615467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46C6A4A-DAFD-41B5-BC88-5709E11855AD}"/>
              </a:ext>
            </a:extLst>
          </p:cNvPr>
          <p:cNvSpPr txBox="1"/>
          <p:nvPr/>
        </p:nvSpPr>
        <p:spPr>
          <a:xfrm>
            <a:off x="1811050" y="2367171"/>
            <a:ext cx="882412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	ยกศรขึ้นเหนือหัวแล้วก็แผลงศรใส่พระลักษณ์ เสียงดังสั่นไปทั่วฟ้าดินในโลก เสียงดังสั่นไปทั่วฟ้าดินในโลก เมื่อศรโดนตัวพระลักษณ์ก็ล้มลงไปกลางกองทัพทันที</a:t>
            </a:r>
            <a:endParaRPr lang="en-US" sz="44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94C0402-ACE5-4013-8226-213B222A4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7" t="21042" r="33888" b="58757"/>
          <a:stretch/>
        </p:blipFill>
        <p:spPr>
          <a:xfrm>
            <a:off x="2198595" y="2434423"/>
            <a:ext cx="345013" cy="6279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17538" y="30897"/>
            <a:ext cx="1577074" cy="138877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C922A18-E995-4B81-A2D7-F59FAFDA1256}"/>
              </a:ext>
            </a:extLst>
          </p:cNvPr>
          <p:cNvGrpSpPr/>
          <p:nvPr/>
        </p:nvGrpSpPr>
        <p:grpSpPr>
          <a:xfrm>
            <a:off x="8721969" y="3429000"/>
            <a:ext cx="3903461" cy="3429000"/>
            <a:chOff x="8109457" y="2931512"/>
            <a:chExt cx="4515973" cy="392648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256A2A0-B7D0-4C1B-8AA3-91FB37E2E35D}"/>
                </a:ext>
              </a:extLst>
            </p:cNvPr>
            <p:cNvSpPr/>
            <p:nvPr/>
          </p:nvSpPr>
          <p:spPr>
            <a:xfrm rot="5400000">
              <a:off x="10158951" y="5252517"/>
              <a:ext cx="721956" cy="2427298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54040AA-7A2A-458D-B462-257A204B75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9457" y="2931512"/>
              <a:ext cx="4515973" cy="338698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042FA14-D3C1-4197-82E0-7F94564E61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13" t="5930" r="14738" b="9680"/>
            <a:stretch/>
          </p:blipFill>
          <p:spPr>
            <a:xfrm>
              <a:off x="8547421" y="3328736"/>
              <a:ext cx="3694112" cy="3529264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528A8C1-F16C-4EFF-84B8-3CA90BEBD0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65133" flipH="1">
            <a:off x="-427815" y="4299811"/>
            <a:ext cx="3704492" cy="277836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5197BC6-1AB0-4DC1-A678-A9315376E86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16828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99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-407878" y="41963"/>
            <a:ext cx="8472751" cy="1725885"/>
            <a:chOff x="-171154" y="179777"/>
            <a:chExt cx="4812072" cy="172588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1154" y="247328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913095" y="592323"/>
              <a:ext cx="341002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54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วิเคราะห์คุณค่าด้านวรรณศิลป์</a:t>
              </a:r>
              <a:endParaRPr lang="en-US" sz="54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2234882" y="179777"/>
              <a:ext cx="1340151" cy="61546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FEA1CF6-81D9-487E-A171-061525ADA397}"/>
              </a:ext>
            </a:extLst>
          </p:cNvPr>
          <p:cNvGrpSpPr/>
          <p:nvPr/>
        </p:nvGrpSpPr>
        <p:grpSpPr>
          <a:xfrm>
            <a:off x="922306" y="1603385"/>
            <a:ext cx="8824125" cy="769441"/>
            <a:chOff x="922306" y="1603385"/>
            <a:chExt cx="8824125" cy="76944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6C6A4A-DAFD-41B5-BC88-5709E11855AD}"/>
                </a:ext>
              </a:extLst>
            </p:cNvPr>
            <p:cNvSpPr txBox="1"/>
            <p:nvPr/>
          </p:nvSpPr>
          <p:spPr>
            <a:xfrm>
              <a:off x="922306" y="1603385"/>
              <a:ext cx="882412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4400" dirty="0">
                  <a:latin typeface="FC Daisy" panose="020B0500040200020003" pitchFamily="34" charset="-34"/>
                  <a:cs typeface="FC Daisy" panose="020B0500040200020003" pitchFamily="34" charset="-34"/>
                </a:rPr>
                <a:t>	การพรรณนาให้เห็นภาพช้างเอราวัณอย่างละเอียด</a:t>
              </a:r>
              <a:endParaRPr lang="en-US" sz="4400" dirty="0"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94C0402-ACE5-4013-8226-213B222A4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87" t="21042" r="33888" b="58757"/>
            <a:stretch/>
          </p:blipFill>
          <p:spPr>
            <a:xfrm>
              <a:off x="1485587" y="1679106"/>
              <a:ext cx="345013" cy="627916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81020" y="64789"/>
            <a:ext cx="1577074" cy="1388771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7CF8938-CF79-43B4-BD62-01B66B20CB34}"/>
              </a:ext>
            </a:extLst>
          </p:cNvPr>
          <p:cNvGrpSpPr/>
          <p:nvPr/>
        </p:nvGrpSpPr>
        <p:grpSpPr>
          <a:xfrm>
            <a:off x="8365211" y="3519140"/>
            <a:ext cx="3992377" cy="3246728"/>
            <a:chOff x="7459325" y="2952478"/>
            <a:chExt cx="4951094" cy="38703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50E345F-84E2-45C0-8E4F-2DAE234F71E1}"/>
                </a:ext>
              </a:extLst>
            </p:cNvPr>
            <p:cNvSpPr/>
            <p:nvPr/>
          </p:nvSpPr>
          <p:spPr>
            <a:xfrm rot="5400000">
              <a:off x="10837604" y="5468431"/>
              <a:ext cx="535061" cy="217373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3BB3F18-C192-4EBD-92FB-5E661A778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9325" y="2952478"/>
              <a:ext cx="4515973" cy="338698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99DF81C-E67A-4E7B-8810-4715623CA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63042">
              <a:off x="8857312" y="3980307"/>
              <a:ext cx="3553107" cy="266483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AFD0B00-2806-45EC-B5C9-F8EFBA71C1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888" b="48453"/>
            <a:stretch/>
          </p:blipFill>
          <p:spPr>
            <a:xfrm rot="988729">
              <a:off x="7933245" y="3263146"/>
              <a:ext cx="4467033" cy="2573267"/>
            </a:xfrm>
            <a:prstGeom prst="rect">
              <a:avLst/>
            </a:prstGeom>
          </p:spPr>
        </p:pic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1390D-3F8D-476E-90D8-89AF0013555E}"/>
              </a:ext>
            </a:extLst>
          </p:cNvPr>
          <p:cNvCxnSpPr/>
          <p:nvPr/>
        </p:nvCxnSpPr>
        <p:spPr>
          <a:xfrm>
            <a:off x="1941342" y="2372826"/>
            <a:ext cx="6611815" cy="0"/>
          </a:xfrm>
          <a:prstGeom prst="line">
            <a:avLst/>
          </a:prstGeom>
          <a:ln cmpd="dbl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75086B95-7886-4FC6-A86D-A479A86E3F1F}"/>
              </a:ext>
            </a:extLst>
          </p:cNvPr>
          <p:cNvSpPr txBox="1"/>
          <p:nvPr/>
        </p:nvSpPr>
        <p:spPr>
          <a:xfrm>
            <a:off x="1921063" y="2719961"/>
            <a:ext cx="713232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	๏ ช้างนิรมิตฤทธิแรงแข็งขัน	เผือกผ่องผิวพรรณ 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สีสังข์สะอาดโอฬาร์ 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	๏ สามสิบสามเศียรโสภา		เศียรหนึ่งเจ็ดงา 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ดั่งเพชรรัตน์รูจี 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	๏ งาหนึ่งเจ็ดโบกขรณี 		สระหนึ่งย่อมมี 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เจ็ดกออุบลบันดาล </a:t>
            </a:r>
          </a:p>
          <a:p>
            <a:endParaRPr lang="th-TH" sz="36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F208132C-D7C8-40B3-97D1-37C38F1F353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16828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6948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-407878" y="41963"/>
            <a:ext cx="8472751" cy="1725885"/>
            <a:chOff x="-171154" y="179777"/>
            <a:chExt cx="4812072" cy="172588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1154" y="247328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913095" y="592323"/>
              <a:ext cx="341002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54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วิเคราะห์คุณค่าด้านวรรณศิลป์</a:t>
              </a:r>
              <a:endParaRPr lang="en-US" sz="54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2234882" y="179777"/>
              <a:ext cx="1340151" cy="61546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FEA1CF6-81D9-487E-A171-061525ADA397}"/>
              </a:ext>
            </a:extLst>
          </p:cNvPr>
          <p:cNvGrpSpPr/>
          <p:nvPr/>
        </p:nvGrpSpPr>
        <p:grpSpPr>
          <a:xfrm>
            <a:off x="922306" y="1603385"/>
            <a:ext cx="8824125" cy="769441"/>
            <a:chOff x="922306" y="1603385"/>
            <a:chExt cx="8824125" cy="76944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6C6A4A-DAFD-41B5-BC88-5709E11855AD}"/>
                </a:ext>
              </a:extLst>
            </p:cNvPr>
            <p:cNvSpPr txBox="1"/>
            <p:nvPr/>
          </p:nvSpPr>
          <p:spPr>
            <a:xfrm>
              <a:off x="922306" y="1603385"/>
              <a:ext cx="882412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4400" dirty="0">
                  <a:latin typeface="FC Daisy" panose="020B0500040200020003" pitchFamily="34" charset="-34"/>
                  <a:cs typeface="FC Daisy" panose="020B0500040200020003" pitchFamily="34" charset="-34"/>
                </a:rPr>
                <a:t>	การพรรณนาให้เห็นภาพช้างเอราวัณอย่างละเอียด</a:t>
              </a:r>
              <a:endParaRPr lang="en-US" sz="4400" dirty="0"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94C0402-ACE5-4013-8226-213B222A4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87" t="21042" r="33888" b="58757"/>
            <a:stretch/>
          </p:blipFill>
          <p:spPr>
            <a:xfrm>
              <a:off x="1485587" y="1679106"/>
              <a:ext cx="345013" cy="627916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81020" y="64789"/>
            <a:ext cx="1577074" cy="138877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1390D-3F8D-476E-90D8-89AF0013555E}"/>
              </a:ext>
            </a:extLst>
          </p:cNvPr>
          <p:cNvCxnSpPr/>
          <p:nvPr/>
        </p:nvCxnSpPr>
        <p:spPr>
          <a:xfrm>
            <a:off x="1941342" y="2372826"/>
            <a:ext cx="6611815" cy="0"/>
          </a:xfrm>
          <a:prstGeom prst="line">
            <a:avLst/>
          </a:prstGeom>
          <a:ln cmpd="dbl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4D27D3C-03BE-43A3-9FBC-3E1CA22430C9}"/>
              </a:ext>
            </a:extLst>
          </p:cNvPr>
          <p:cNvSpPr txBox="1"/>
          <p:nvPr/>
        </p:nvSpPr>
        <p:spPr>
          <a:xfrm>
            <a:off x="2043490" y="2522651"/>
            <a:ext cx="8550441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๏ กอหนึ่งเจ็ดดอกดวงมาลย์	ดอกหนึ่งแบ่งบาน 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มีกลีบได้เจ็ดกลีบผกา </a:t>
            </a:r>
          </a:p>
          <a:p>
            <a:r>
              <a:rPr lang="en-US" sz="36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๏ กลีบหนึ่งมีเทพธิดา		เจ็ดองค์โสภา 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แน่งน้อยลำเพานงพาล 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	๏ นางหนึ่งย่อมมีบริวาร	</a:t>
            </a:r>
            <a:r>
              <a:rPr lang="en-US" sz="3600" dirty="0">
                <a:latin typeface="FC Daisy" panose="020B0500040200020003" pitchFamily="34" charset="-34"/>
                <a:cs typeface="FC Daisy" panose="020B0500040200020003" pitchFamily="34" charset="-34"/>
              </a:rPr>
              <a:t>  </a:t>
            </a:r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อีกเจ็ดเยาวมาลย์ 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ล้วนรูปนิรมิตมายา</a:t>
            </a:r>
            <a:endParaRPr lang="en-US" sz="3600" dirty="0">
              <a:latin typeface="FC Daisy" panose="020B0500040200020003" pitchFamily="34" charset="-34"/>
              <a:cs typeface="FC Daisy" panose="020B0500040200020003" pitchFamily="34" charset="-34"/>
            </a:endParaRPr>
          </a:p>
          <a:p>
            <a:r>
              <a:rPr lang="en-US" sz="36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endParaRPr lang="th-TH" sz="36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B12DA99-BF0B-4739-A352-C4D6C0A808F6}"/>
              </a:ext>
            </a:extLst>
          </p:cNvPr>
          <p:cNvGrpSpPr/>
          <p:nvPr/>
        </p:nvGrpSpPr>
        <p:grpSpPr>
          <a:xfrm>
            <a:off x="8374829" y="2560101"/>
            <a:ext cx="3736151" cy="4340188"/>
            <a:chOff x="8248220" y="2284118"/>
            <a:chExt cx="3736151" cy="4340188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51B7C018-D0ED-44BC-95F6-E04287C0DC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83" t="5720" r="25645" b="3881"/>
            <a:stretch/>
          </p:blipFill>
          <p:spPr>
            <a:xfrm>
              <a:off x="8248220" y="2364884"/>
              <a:ext cx="3736151" cy="4259422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BFC04BD2-E1DF-45EB-87BB-0D3EFD5645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47" t="21140" r="56317" b="23237"/>
            <a:stretch/>
          </p:blipFill>
          <p:spPr>
            <a:xfrm>
              <a:off x="8671320" y="2284118"/>
              <a:ext cx="1560903" cy="2051814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BDE5D4F9-6E0D-4DAD-BD3F-2E0BA5F3DC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64" t="11512" r="31837" b="7865"/>
            <a:stretch/>
          </p:blipFill>
          <p:spPr>
            <a:xfrm>
              <a:off x="9514687" y="4705949"/>
              <a:ext cx="966959" cy="1296463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63E7A478-831C-445F-9A44-939A2C6D30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47" t="21140" r="56317" b="23237"/>
            <a:stretch/>
          </p:blipFill>
          <p:spPr>
            <a:xfrm>
              <a:off x="9762085" y="3492701"/>
              <a:ext cx="855869" cy="1125044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D259CF6A-9C60-4164-B1A3-472A747A27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64" t="11512" r="31837" b="7865"/>
            <a:stretch/>
          </p:blipFill>
          <p:spPr>
            <a:xfrm>
              <a:off x="10274733" y="3043675"/>
              <a:ext cx="725441" cy="972644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E437378D-3EDD-43FB-8C9E-D62AEE42AD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50" t="13693" r="27115" b="7865"/>
            <a:stretch/>
          </p:blipFill>
          <p:spPr>
            <a:xfrm>
              <a:off x="10465279" y="4348420"/>
              <a:ext cx="713968" cy="1125043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B29D32F7-433F-4154-82F8-7DE9BE98F6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50" t="13693" r="27115" b="7865"/>
            <a:stretch/>
          </p:blipFill>
          <p:spPr>
            <a:xfrm>
              <a:off x="11027745" y="2691231"/>
              <a:ext cx="713968" cy="1125043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979A5533-7066-4A5B-A993-F37277D531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50" t="13693" r="27115" b="7865"/>
            <a:stretch/>
          </p:blipFill>
          <p:spPr>
            <a:xfrm>
              <a:off x="8989664" y="4291223"/>
              <a:ext cx="713968" cy="1125043"/>
            </a:xfrm>
            <a:prstGeom prst="rect">
              <a:avLst/>
            </a:prstGeom>
          </p:spPr>
        </p:pic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DB009485-CCD8-4B2F-98BA-5A9EE167DAD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16828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8664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-407878" y="41963"/>
            <a:ext cx="8472751" cy="1725885"/>
            <a:chOff x="-171154" y="179777"/>
            <a:chExt cx="4812072" cy="172588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1154" y="247328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913095" y="592323"/>
              <a:ext cx="341002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54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วิเคราะห์คุณค่าด้านวรรณศิลป์</a:t>
              </a:r>
              <a:endParaRPr lang="en-US" sz="54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2234882" y="179777"/>
              <a:ext cx="1340151" cy="61546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FEA1CF6-81D9-487E-A171-061525ADA397}"/>
              </a:ext>
            </a:extLst>
          </p:cNvPr>
          <p:cNvGrpSpPr/>
          <p:nvPr/>
        </p:nvGrpSpPr>
        <p:grpSpPr>
          <a:xfrm>
            <a:off x="922306" y="1603385"/>
            <a:ext cx="8824125" cy="769441"/>
            <a:chOff x="922306" y="1603385"/>
            <a:chExt cx="8824125" cy="76944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6C6A4A-DAFD-41B5-BC88-5709E11855AD}"/>
                </a:ext>
              </a:extLst>
            </p:cNvPr>
            <p:cNvSpPr txBox="1"/>
            <p:nvPr/>
          </p:nvSpPr>
          <p:spPr>
            <a:xfrm>
              <a:off x="922306" y="1603385"/>
              <a:ext cx="882412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4400" dirty="0">
                  <a:latin typeface="FC Daisy" panose="020B0500040200020003" pitchFamily="34" charset="-34"/>
                  <a:cs typeface="FC Daisy" panose="020B0500040200020003" pitchFamily="34" charset="-34"/>
                </a:rPr>
                <a:t>	การพรรณนาให้เห็นภาพช้างเอราวัณอย่างละเอียด</a:t>
              </a:r>
              <a:endParaRPr lang="en-US" sz="4400" dirty="0"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94C0402-ACE5-4013-8226-213B222A4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87" t="21042" r="33888" b="58757"/>
            <a:stretch/>
          </p:blipFill>
          <p:spPr>
            <a:xfrm>
              <a:off x="1485587" y="1679106"/>
              <a:ext cx="345013" cy="627916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81020" y="64789"/>
            <a:ext cx="1577074" cy="138877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1390D-3F8D-476E-90D8-89AF0013555E}"/>
              </a:ext>
            </a:extLst>
          </p:cNvPr>
          <p:cNvCxnSpPr/>
          <p:nvPr/>
        </p:nvCxnSpPr>
        <p:spPr>
          <a:xfrm>
            <a:off x="1941342" y="2372826"/>
            <a:ext cx="6611815" cy="0"/>
          </a:xfrm>
          <a:prstGeom prst="line">
            <a:avLst/>
          </a:prstGeom>
          <a:ln cmpd="dbl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4D27D3C-03BE-43A3-9FBC-3E1CA22430C9}"/>
              </a:ext>
            </a:extLst>
          </p:cNvPr>
          <p:cNvSpPr txBox="1"/>
          <p:nvPr/>
        </p:nvSpPr>
        <p:spPr>
          <a:xfrm>
            <a:off x="2043490" y="2522651"/>
            <a:ext cx="855044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๏ จับระบำรำร่ายส่ายหา</a:t>
            </a:r>
            <a:r>
              <a:rPr lang="en-US" sz="3600" dirty="0">
                <a:latin typeface="FC Daisy" panose="020B0500040200020003" pitchFamily="34" charset="-34"/>
                <a:cs typeface="FC Daisy" panose="020B0500040200020003" pitchFamily="34" charset="-34"/>
              </a:rPr>
              <a:t>	  </a:t>
            </a:r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	ชำเลืองหางตา 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ทำทีดังเทพอัปสร 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	 ๏ มีวิมานแก้วงามบวร		ทุกเกศกุญชร 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ดังเวไชยันต์อมรินทร์ </a:t>
            </a:r>
          </a:p>
          <a:p>
            <a:endParaRPr lang="th-TH" sz="3600" dirty="0">
              <a:latin typeface="FC Daisy" panose="020B0500040200020003" pitchFamily="34" charset="-34"/>
              <a:cs typeface="FC Daisy" panose="020B0500040200020003" pitchFamily="34" charset="-34"/>
            </a:endParaRPr>
          </a:p>
          <a:p>
            <a:r>
              <a:rPr lang="en-US" sz="36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endParaRPr lang="th-TH" sz="36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33D99ED-C66E-446C-9CFB-A6446B3D3A71}"/>
              </a:ext>
            </a:extLst>
          </p:cNvPr>
          <p:cNvGrpSpPr/>
          <p:nvPr/>
        </p:nvGrpSpPr>
        <p:grpSpPr>
          <a:xfrm>
            <a:off x="8365211" y="3519140"/>
            <a:ext cx="3992377" cy="3246728"/>
            <a:chOff x="7459325" y="2952478"/>
            <a:chExt cx="4951094" cy="3870348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3C25F0F-FA80-4B54-9EDB-24D8D21F359E}"/>
                </a:ext>
              </a:extLst>
            </p:cNvPr>
            <p:cNvSpPr/>
            <p:nvPr/>
          </p:nvSpPr>
          <p:spPr>
            <a:xfrm rot="5400000">
              <a:off x="10837604" y="5468431"/>
              <a:ext cx="535061" cy="217373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0CC973F-B1BA-48F4-ABA8-8D151E6A0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9325" y="2952478"/>
              <a:ext cx="4515973" cy="338698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B09D213-8FC2-4E26-B7EC-CD3C204C2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63042">
              <a:off x="8857312" y="3980307"/>
              <a:ext cx="3553107" cy="266483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96721FD-5139-4623-833D-639F530DFC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888" b="48453"/>
            <a:stretch/>
          </p:blipFill>
          <p:spPr>
            <a:xfrm rot="988729">
              <a:off x="7933245" y="3263146"/>
              <a:ext cx="4467033" cy="2573267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58A55DF6-5C67-417A-8D69-E4D979230D9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16828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629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-407878" y="41963"/>
            <a:ext cx="8472751" cy="1725885"/>
            <a:chOff x="-171154" y="179777"/>
            <a:chExt cx="4812072" cy="172588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1154" y="247328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913095" y="592323"/>
              <a:ext cx="341002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54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วิเคราะห์คุณค่าด้านวรรณศิลป์</a:t>
              </a:r>
              <a:endParaRPr lang="en-US" sz="54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2234882" y="179777"/>
              <a:ext cx="1340151" cy="61546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FEA1CF6-81D9-487E-A171-061525ADA397}"/>
              </a:ext>
            </a:extLst>
          </p:cNvPr>
          <p:cNvGrpSpPr/>
          <p:nvPr/>
        </p:nvGrpSpPr>
        <p:grpSpPr>
          <a:xfrm>
            <a:off x="922306" y="1603385"/>
            <a:ext cx="8824125" cy="769441"/>
            <a:chOff x="922306" y="1603385"/>
            <a:chExt cx="8824125" cy="76944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6C6A4A-DAFD-41B5-BC88-5709E11855AD}"/>
                </a:ext>
              </a:extLst>
            </p:cNvPr>
            <p:cNvSpPr txBox="1"/>
            <p:nvPr/>
          </p:nvSpPr>
          <p:spPr>
            <a:xfrm>
              <a:off x="922306" y="1603385"/>
              <a:ext cx="882412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4400" dirty="0">
                  <a:latin typeface="FC Daisy" panose="020B0500040200020003" pitchFamily="34" charset="-34"/>
                  <a:cs typeface="FC Daisy" panose="020B0500040200020003" pitchFamily="34" charset="-34"/>
                </a:rPr>
                <a:t>	การพรรณนาให้เห็นภาพช้างเอราวัณอย่างละเอียด</a:t>
              </a:r>
              <a:endParaRPr lang="en-US" sz="4400" dirty="0"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94C0402-ACE5-4013-8226-213B222A4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87" t="21042" r="33888" b="58757"/>
            <a:stretch/>
          </p:blipFill>
          <p:spPr>
            <a:xfrm>
              <a:off x="1485587" y="1679106"/>
              <a:ext cx="345013" cy="627916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81020" y="64789"/>
            <a:ext cx="1577074" cy="138877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1390D-3F8D-476E-90D8-89AF0013555E}"/>
              </a:ext>
            </a:extLst>
          </p:cNvPr>
          <p:cNvCxnSpPr/>
          <p:nvPr/>
        </p:nvCxnSpPr>
        <p:spPr>
          <a:xfrm>
            <a:off x="1941342" y="2372826"/>
            <a:ext cx="6611815" cy="0"/>
          </a:xfrm>
          <a:prstGeom prst="line">
            <a:avLst/>
          </a:prstGeom>
          <a:ln cmpd="dbl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4D27D3C-03BE-43A3-9FBC-3E1CA22430C9}"/>
              </a:ext>
            </a:extLst>
          </p:cNvPr>
          <p:cNvSpPr txBox="1"/>
          <p:nvPr/>
        </p:nvSpPr>
        <p:spPr>
          <a:xfrm>
            <a:off x="292762" y="2578762"/>
            <a:ext cx="1075003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จากตัวอย่างจะเห็นได้ว่า มีการพรรณนาให้เห็นภาพช้างเอราวัณที่มีกายสีขาวดั่งสีสังข์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มี</a:t>
            </a:r>
            <a:r>
              <a:rPr lang="th-TH" sz="3600" dirty="0">
                <a:solidFill>
                  <a:schemeClr val="accent1">
                    <a:lumMod val="75000"/>
                  </a:schemeClr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เศียรถึง ๓๓ เศียร </a:t>
            </a:r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แต่ละเศียรมี</a:t>
            </a:r>
            <a:r>
              <a:rPr lang="th-TH" sz="3600" dirty="0">
                <a:solidFill>
                  <a:schemeClr val="accent1">
                    <a:lumMod val="75000"/>
                  </a:schemeClr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งา ๗ งา </a:t>
            </a:r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มีประกายสวยงามแวววาวดั่งเพชร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งาแต่ละงามี</a:t>
            </a:r>
            <a:r>
              <a:rPr lang="th-TH" sz="3600" dirty="0">
                <a:solidFill>
                  <a:schemeClr val="accent1">
                    <a:lumMod val="75000"/>
                  </a:schemeClr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สระบัว ๗ สระ </a:t>
            </a:r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แต่ละสระมี</a:t>
            </a:r>
            <a:r>
              <a:rPr lang="th-TH" sz="3600" dirty="0">
                <a:solidFill>
                  <a:schemeClr val="accent1">
                    <a:lumMod val="75000"/>
                  </a:schemeClr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กอบัว ๗ กอ </a:t>
            </a:r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แต่ละกอมี</a:t>
            </a:r>
            <a:r>
              <a:rPr lang="th-TH" sz="3600" dirty="0">
                <a:solidFill>
                  <a:schemeClr val="accent1">
                    <a:lumMod val="75000"/>
                  </a:schemeClr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ดอกบัว ๗ ดอก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แต่ละ</a:t>
            </a:r>
            <a:r>
              <a:rPr lang="th-TH" sz="3600" dirty="0">
                <a:solidFill>
                  <a:schemeClr val="accent1">
                    <a:lumMod val="75000"/>
                  </a:schemeClr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ดอกจะมี ๗ กลีบ </a:t>
            </a:r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แต่ละ</a:t>
            </a:r>
            <a:r>
              <a:rPr lang="th-TH" sz="3600" dirty="0">
                <a:solidFill>
                  <a:schemeClr val="accent1">
                    <a:lumMod val="75000"/>
                  </a:schemeClr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กลีบมีนางฟ้า ๗ องค์ </a:t>
            </a:r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แต่ละองค์มีบริวาร ๗ นาง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ซึ่งนางทั้ง ๗ กำลังระบำร่ายรำอยู่ที่เศียรช้าง ทุกเศียรจะมีวิมานแก้ว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งามดั่งวิมานเวไชยันต์ของพระอินทร์</a:t>
            </a:r>
          </a:p>
          <a:p>
            <a:endParaRPr lang="th-TH" sz="3600" dirty="0">
              <a:latin typeface="FC Daisy" panose="020B0500040200020003" pitchFamily="34" charset="-34"/>
              <a:cs typeface="FC Daisy" panose="020B0500040200020003" pitchFamily="34" charset="-34"/>
            </a:endParaRPr>
          </a:p>
          <a:p>
            <a:endParaRPr lang="th-TH" sz="3600" dirty="0">
              <a:latin typeface="FC Daisy" panose="020B0500040200020003" pitchFamily="34" charset="-34"/>
              <a:cs typeface="FC Daisy" panose="020B0500040200020003" pitchFamily="34" charset="-34"/>
            </a:endParaRPr>
          </a:p>
          <a:p>
            <a:endParaRPr lang="th-TH" sz="36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33D99ED-C66E-446C-9CFB-A6446B3D3A71}"/>
              </a:ext>
            </a:extLst>
          </p:cNvPr>
          <p:cNvGrpSpPr/>
          <p:nvPr/>
        </p:nvGrpSpPr>
        <p:grpSpPr>
          <a:xfrm>
            <a:off x="8553157" y="3429000"/>
            <a:ext cx="3804431" cy="3336868"/>
            <a:chOff x="7459325" y="2952478"/>
            <a:chExt cx="4951094" cy="3870348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3C25F0F-FA80-4B54-9EDB-24D8D21F359E}"/>
                </a:ext>
              </a:extLst>
            </p:cNvPr>
            <p:cNvSpPr/>
            <p:nvPr/>
          </p:nvSpPr>
          <p:spPr>
            <a:xfrm rot="5400000">
              <a:off x="10837604" y="5468431"/>
              <a:ext cx="535061" cy="217373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0CC973F-B1BA-48F4-ABA8-8D151E6A0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9325" y="2952478"/>
              <a:ext cx="4515973" cy="338698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B09D213-8FC2-4E26-B7EC-CD3C204C2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63042">
              <a:off x="8857312" y="3980307"/>
              <a:ext cx="3553107" cy="266483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96721FD-5139-4623-833D-639F530DFC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888" b="48453"/>
            <a:stretch/>
          </p:blipFill>
          <p:spPr>
            <a:xfrm rot="988729">
              <a:off x="7933245" y="3263146"/>
              <a:ext cx="4467033" cy="2573267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B639AC8-DB5A-4622-8937-FF0D08A6F037}"/>
              </a:ext>
            </a:extLst>
          </p:cNvPr>
          <p:cNvGrpSpPr/>
          <p:nvPr/>
        </p:nvGrpSpPr>
        <p:grpSpPr>
          <a:xfrm>
            <a:off x="6691696" y="111419"/>
            <a:ext cx="1627239" cy="1514472"/>
            <a:chOff x="8248220" y="2284118"/>
            <a:chExt cx="3736151" cy="4340188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869D074-2A95-4811-AA24-4A91AFCF81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83" t="5720" r="25645" b="3881"/>
            <a:stretch/>
          </p:blipFill>
          <p:spPr>
            <a:xfrm>
              <a:off x="8248220" y="2364884"/>
              <a:ext cx="3736151" cy="4259422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84C4BED0-270B-40E2-9A05-FDEB3F76AB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47" t="21140" r="56317" b="23237"/>
            <a:stretch/>
          </p:blipFill>
          <p:spPr>
            <a:xfrm>
              <a:off x="8671320" y="2284118"/>
              <a:ext cx="1560903" cy="2051814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5121403B-38BF-43D7-8DCE-5B16616A0F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64" t="11512" r="31837" b="7865"/>
            <a:stretch/>
          </p:blipFill>
          <p:spPr>
            <a:xfrm>
              <a:off x="9514687" y="4705949"/>
              <a:ext cx="966959" cy="1296463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9BEAF0F6-3A74-42D9-A0DC-36D9984CD0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47" t="21140" r="56317" b="23237"/>
            <a:stretch/>
          </p:blipFill>
          <p:spPr>
            <a:xfrm>
              <a:off x="9762085" y="3492701"/>
              <a:ext cx="855869" cy="1125044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DDF40765-3899-494A-8897-D2E19FA05A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64" t="11512" r="31837" b="7865"/>
            <a:stretch/>
          </p:blipFill>
          <p:spPr>
            <a:xfrm>
              <a:off x="10274733" y="3043675"/>
              <a:ext cx="725441" cy="972644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6DADAAFD-945D-4D9B-85E0-7C15EB74BC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50" t="13693" r="27115" b="7865"/>
            <a:stretch/>
          </p:blipFill>
          <p:spPr>
            <a:xfrm>
              <a:off x="10465279" y="4348420"/>
              <a:ext cx="713968" cy="1125043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5BDFE97A-2872-434E-856F-C88FAB5675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50" t="13693" r="27115" b="7865"/>
            <a:stretch/>
          </p:blipFill>
          <p:spPr>
            <a:xfrm>
              <a:off x="11027745" y="2691231"/>
              <a:ext cx="713968" cy="1125043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214D1EEA-B0E9-46A3-BF6C-B3C3297548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50" t="13693" r="27115" b="7865"/>
            <a:stretch/>
          </p:blipFill>
          <p:spPr>
            <a:xfrm>
              <a:off x="8989664" y="4291223"/>
              <a:ext cx="713968" cy="1125043"/>
            </a:xfrm>
            <a:prstGeom prst="rect">
              <a:avLst/>
            </a:prstGeom>
          </p:spPr>
        </p:pic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37B2716C-578D-4B11-AEA0-4A7593F43E45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32870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0504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-407878" y="41963"/>
            <a:ext cx="8472751" cy="1725885"/>
            <a:chOff x="-171154" y="179777"/>
            <a:chExt cx="4812072" cy="172588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1154" y="247328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913095" y="592323"/>
              <a:ext cx="341002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54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วิเคราะห์คุณค่าด้านวรรณศิลป์</a:t>
              </a:r>
              <a:endParaRPr lang="en-US" sz="54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2234882" y="179777"/>
              <a:ext cx="1340151" cy="61546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FEA1CF6-81D9-487E-A171-061525ADA397}"/>
              </a:ext>
            </a:extLst>
          </p:cNvPr>
          <p:cNvGrpSpPr/>
          <p:nvPr/>
        </p:nvGrpSpPr>
        <p:grpSpPr>
          <a:xfrm>
            <a:off x="922306" y="1603385"/>
            <a:ext cx="8824125" cy="769441"/>
            <a:chOff x="922306" y="1603385"/>
            <a:chExt cx="8824125" cy="76944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6C6A4A-DAFD-41B5-BC88-5709E11855AD}"/>
                </a:ext>
              </a:extLst>
            </p:cNvPr>
            <p:cNvSpPr txBox="1"/>
            <p:nvPr/>
          </p:nvSpPr>
          <p:spPr>
            <a:xfrm>
              <a:off x="922306" y="1603385"/>
              <a:ext cx="882412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4400" dirty="0">
                  <a:latin typeface="FC Daisy" panose="020B0500040200020003" pitchFamily="34" charset="-34"/>
                  <a:cs typeface="FC Daisy" panose="020B0500040200020003" pitchFamily="34" charset="-34"/>
                </a:rPr>
                <a:t>	การพรรณนาให้เห็นภาพกองทัพของอินทรชิต</a:t>
              </a:r>
              <a:endParaRPr lang="en-US" sz="4400" dirty="0"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94C0402-ACE5-4013-8226-213B222A4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87" t="21042" r="33888" b="58757"/>
            <a:stretch/>
          </p:blipFill>
          <p:spPr>
            <a:xfrm>
              <a:off x="1485587" y="1679106"/>
              <a:ext cx="345013" cy="627916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81020" y="64789"/>
            <a:ext cx="1577074" cy="138877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1390D-3F8D-476E-90D8-89AF0013555E}"/>
              </a:ext>
            </a:extLst>
          </p:cNvPr>
          <p:cNvCxnSpPr/>
          <p:nvPr/>
        </p:nvCxnSpPr>
        <p:spPr>
          <a:xfrm>
            <a:off x="1941342" y="2372826"/>
            <a:ext cx="6611815" cy="0"/>
          </a:xfrm>
          <a:prstGeom prst="line">
            <a:avLst/>
          </a:prstGeom>
          <a:ln cmpd="dbl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64F0CE7E-FD53-47A6-8054-AD981C7A0C10}"/>
              </a:ext>
            </a:extLst>
          </p:cNvPr>
          <p:cNvSpPr txBox="1"/>
          <p:nvPr/>
        </p:nvSpPr>
        <p:spPr>
          <a:xfrm>
            <a:off x="2164580" y="2537289"/>
            <a:ext cx="8550441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 </a:t>
            </a:r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๏ บรรดาโยธาจัตุรงค์           เปลี่ยนแปลงกายคง 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เป็นเทพไทเทวัญ 	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	๏ ทัพหน้าอารักขไพรสัณฑ์       ทัพหลังสุบรรณ 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กินนรนาคนาคา 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	๏ ปีกซ้ายฤาษิตวิทยา		  คนธรรพ์ปีกขวา 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ตั้งตามตำรับทัพชัย 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657050A-A505-4BD5-B3A8-1D9424C2BB88}"/>
              </a:ext>
            </a:extLst>
          </p:cNvPr>
          <p:cNvGrpSpPr/>
          <p:nvPr/>
        </p:nvGrpSpPr>
        <p:grpSpPr>
          <a:xfrm>
            <a:off x="8721969" y="3429000"/>
            <a:ext cx="3903461" cy="3429000"/>
            <a:chOff x="8109457" y="2931512"/>
            <a:chExt cx="4515973" cy="3926488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8BA9F87-7248-479D-B2E1-DFD980840E11}"/>
                </a:ext>
              </a:extLst>
            </p:cNvPr>
            <p:cNvSpPr/>
            <p:nvPr/>
          </p:nvSpPr>
          <p:spPr>
            <a:xfrm rot="5400000">
              <a:off x="10158951" y="5252517"/>
              <a:ext cx="721956" cy="2427298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BBFACDB8-763E-4446-9C2D-D246AC7B0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9457" y="2931512"/>
              <a:ext cx="4515973" cy="3386980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94BC724B-50EB-4029-AA68-8EC5A4360B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13" t="5930" r="14738" b="9680"/>
            <a:stretch/>
          </p:blipFill>
          <p:spPr>
            <a:xfrm>
              <a:off x="8547421" y="3328736"/>
              <a:ext cx="3694112" cy="3529264"/>
            </a:xfrm>
            <a:prstGeom prst="rect">
              <a:avLst/>
            </a:prstGeom>
          </p:spPr>
        </p:pic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0F4F47BD-DBB9-4CEE-AEFA-8725CBF1190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16828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7736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-407878" y="41963"/>
            <a:ext cx="8472751" cy="1725885"/>
            <a:chOff x="-171154" y="179777"/>
            <a:chExt cx="4812072" cy="172588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1154" y="247328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913095" y="592323"/>
              <a:ext cx="341002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54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วิเคราะห์คุณค่าด้านวรรณศิลป์</a:t>
              </a:r>
              <a:endParaRPr lang="en-US" sz="54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2234882" y="179777"/>
              <a:ext cx="1340151" cy="61546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FEA1CF6-81D9-487E-A171-061525ADA397}"/>
              </a:ext>
            </a:extLst>
          </p:cNvPr>
          <p:cNvGrpSpPr/>
          <p:nvPr/>
        </p:nvGrpSpPr>
        <p:grpSpPr>
          <a:xfrm>
            <a:off x="922306" y="1603385"/>
            <a:ext cx="8824125" cy="769441"/>
            <a:chOff x="922306" y="1603385"/>
            <a:chExt cx="8824125" cy="76944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6C6A4A-DAFD-41B5-BC88-5709E11855AD}"/>
                </a:ext>
              </a:extLst>
            </p:cNvPr>
            <p:cNvSpPr txBox="1"/>
            <p:nvPr/>
          </p:nvSpPr>
          <p:spPr>
            <a:xfrm>
              <a:off x="922306" y="1603385"/>
              <a:ext cx="882412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4400" dirty="0">
                  <a:latin typeface="FC Daisy" panose="020B0500040200020003" pitchFamily="34" charset="-34"/>
                  <a:cs typeface="FC Daisy" panose="020B0500040200020003" pitchFamily="34" charset="-34"/>
                </a:rPr>
                <a:t>	การพรรณนาให้เห็นภาพกองทัพของอินทรชิต</a:t>
              </a:r>
              <a:endParaRPr lang="en-US" sz="4400" dirty="0"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94C0402-ACE5-4013-8226-213B222A4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87" t="21042" r="33888" b="58757"/>
            <a:stretch/>
          </p:blipFill>
          <p:spPr>
            <a:xfrm>
              <a:off x="1485587" y="1679106"/>
              <a:ext cx="345013" cy="627916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81020" y="64789"/>
            <a:ext cx="1577074" cy="138877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1390D-3F8D-476E-90D8-89AF0013555E}"/>
              </a:ext>
            </a:extLst>
          </p:cNvPr>
          <p:cNvCxnSpPr/>
          <p:nvPr/>
        </p:nvCxnSpPr>
        <p:spPr>
          <a:xfrm>
            <a:off x="1941342" y="2372826"/>
            <a:ext cx="6611815" cy="0"/>
          </a:xfrm>
          <a:prstGeom prst="line">
            <a:avLst/>
          </a:prstGeom>
          <a:ln cmpd="dbl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64F0CE7E-FD53-47A6-8054-AD981C7A0C10}"/>
              </a:ext>
            </a:extLst>
          </p:cNvPr>
          <p:cNvSpPr txBox="1"/>
          <p:nvPr/>
        </p:nvSpPr>
        <p:spPr>
          <a:xfrm>
            <a:off x="2255062" y="2704666"/>
            <a:ext cx="8550441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๏ ล้วนถืออาวุธเกรียงไกร	โตมรศรชัย 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พระขรรค์คทาถ้วนตน 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๏ ลอยฟ้ามาในเวหน      	รีบเร่งรี้พล 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มาถึงสมรภูมิชัย </a:t>
            </a:r>
          </a:p>
          <a:p>
            <a:endParaRPr lang="th-TH" sz="3600" dirty="0">
              <a:latin typeface="FC Daisy" panose="020B0500040200020003" pitchFamily="34" charset="-34"/>
              <a:cs typeface="FC Daisy" panose="020B0500040200020003" pitchFamily="34" charset="-34"/>
            </a:endParaRP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74C10BE-B9A8-4C87-A7CA-DFCFCFE3BF51}"/>
              </a:ext>
            </a:extLst>
          </p:cNvPr>
          <p:cNvSpPr/>
          <p:nvPr/>
        </p:nvSpPr>
        <p:spPr>
          <a:xfrm rot="5400000">
            <a:off x="10208907" y="5207752"/>
            <a:ext cx="630484" cy="209807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30C55398-078C-4E08-9B60-11CBA33E47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615" y="3169979"/>
            <a:ext cx="3903461" cy="295784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B03CCB7-B984-4740-93BC-26CC7899533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3" t="5930" r="14738" b="9680"/>
          <a:stretch/>
        </p:blipFill>
        <p:spPr>
          <a:xfrm>
            <a:off x="8795809" y="3480844"/>
            <a:ext cx="3193071" cy="308210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5BC853B-10BD-400C-BA92-52766CA2A4F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16828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7740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>
            <a:extLst>
              <a:ext uri="{FF2B5EF4-FFF2-40B4-BE49-F238E27FC236}">
                <a16:creationId xmlns:a16="http://schemas.microsoft.com/office/drawing/2014/main" id="{1100392A-52F9-41E2-B0FC-A82181116362}"/>
              </a:ext>
            </a:extLst>
          </p:cNvPr>
          <p:cNvSpPr/>
          <p:nvPr/>
        </p:nvSpPr>
        <p:spPr>
          <a:xfrm>
            <a:off x="9451896" y="5495874"/>
            <a:ext cx="1944221" cy="39666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-407878" y="41963"/>
            <a:ext cx="8472751" cy="1725885"/>
            <a:chOff x="-171154" y="179777"/>
            <a:chExt cx="4812072" cy="172588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1154" y="247328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913095" y="592323"/>
              <a:ext cx="341002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54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วิเคราะห์คุณค่าด้านวรรณศิลป์</a:t>
              </a:r>
              <a:endParaRPr lang="en-US" sz="54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2234882" y="179777"/>
              <a:ext cx="1340151" cy="61546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FEA1CF6-81D9-487E-A171-061525ADA397}"/>
              </a:ext>
            </a:extLst>
          </p:cNvPr>
          <p:cNvGrpSpPr/>
          <p:nvPr/>
        </p:nvGrpSpPr>
        <p:grpSpPr>
          <a:xfrm>
            <a:off x="922306" y="1603385"/>
            <a:ext cx="8824125" cy="769441"/>
            <a:chOff x="922306" y="1603385"/>
            <a:chExt cx="8824125" cy="76944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6C6A4A-DAFD-41B5-BC88-5709E11855AD}"/>
                </a:ext>
              </a:extLst>
            </p:cNvPr>
            <p:cNvSpPr txBox="1"/>
            <p:nvPr/>
          </p:nvSpPr>
          <p:spPr>
            <a:xfrm>
              <a:off x="922306" y="1603385"/>
              <a:ext cx="882412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4400" dirty="0">
                  <a:latin typeface="FC Daisy" panose="020B0500040200020003" pitchFamily="34" charset="-34"/>
                  <a:cs typeface="FC Daisy" panose="020B0500040200020003" pitchFamily="34" charset="-34"/>
                </a:rPr>
                <a:t>	การพรรณนาให้เห็นภาพกองทัพของอินทรชิต</a:t>
              </a:r>
              <a:endParaRPr lang="en-US" sz="4400" dirty="0"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94C0402-ACE5-4013-8226-213B222A4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87" t="21042" r="33888" b="58757"/>
            <a:stretch/>
          </p:blipFill>
          <p:spPr>
            <a:xfrm>
              <a:off x="1485587" y="1679106"/>
              <a:ext cx="345013" cy="627916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81020" y="64789"/>
            <a:ext cx="1577074" cy="138877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1390D-3F8D-476E-90D8-89AF0013555E}"/>
              </a:ext>
            </a:extLst>
          </p:cNvPr>
          <p:cNvCxnSpPr/>
          <p:nvPr/>
        </p:nvCxnSpPr>
        <p:spPr>
          <a:xfrm>
            <a:off x="1941342" y="2372826"/>
            <a:ext cx="6611815" cy="0"/>
          </a:xfrm>
          <a:prstGeom prst="line">
            <a:avLst/>
          </a:prstGeom>
          <a:ln cmpd="dbl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8E3F9417-89DC-4141-90E3-0A6C93455BEE}"/>
              </a:ext>
            </a:extLst>
          </p:cNvPr>
          <p:cNvSpPr txBox="1"/>
          <p:nvPr/>
        </p:nvSpPr>
        <p:spPr>
          <a:xfrm>
            <a:off x="1380179" y="2549320"/>
            <a:ext cx="680968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        จากตัวอย่างจะเห็นได้ว่า มีการพรรณนากองทัพของอินทรชิตที่แสดงให้เห็นถึงความยิ่งใหญ่และความพร้อมเพรียง ซึ่งประกอบไปด้วยพลทหารยักษ์สี่เหล่าทัพที่แปลงกายมา ทัพหน้าเป็นเทพารักษ์ ทัพหลังเป็นครุฑ กินนร นาค ปีกซ้ายเป็นวิทยาธร ปีกขวาเป็นคนธรรพ์ถืออาวุธพร้อมสรรพ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 </a:t>
            </a:r>
            <a:endParaRPr lang="en-US" sz="3600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08C5CD5-85A8-4511-AF32-7E8269ED596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3" t="5930" r="14738" b="9680"/>
          <a:stretch/>
        </p:blipFill>
        <p:spPr>
          <a:xfrm>
            <a:off x="8621697" y="2836045"/>
            <a:ext cx="3193071" cy="30821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797CCE-E157-4A27-A681-56FA8BD8F00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5" t="3166" r="55029" b="15276"/>
          <a:stretch/>
        </p:blipFill>
        <p:spPr>
          <a:xfrm>
            <a:off x="8575277" y="5239127"/>
            <a:ext cx="605219" cy="14739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704F04-73B8-4A9E-A714-658B85A79B8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2" t="16694" r="47115" b="7920"/>
          <a:stretch/>
        </p:blipFill>
        <p:spPr>
          <a:xfrm>
            <a:off x="7741427" y="5303922"/>
            <a:ext cx="745023" cy="13443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0E56B5E-57FC-4111-83D0-A5D0A861DCA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5" t="6628" r="36223" b="7920"/>
          <a:stretch/>
        </p:blipFill>
        <p:spPr>
          <a:xfrm flipH="1">
            <a:off x="6682319" y="60893"/>
            <a:ext cx="1080466" cy="1542491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97C4275-4F9B-42DA-811C-7D554211DF3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16828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934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-407878" y="41963"/>
            <a:ext cx="8472751" cy="1725885"/>
            <a:chOff x="-171154" y="179777"/>
            <a:chExt cx="4812072" cy="172588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1154" y="247328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913095" y="592323"/>
              <a:ext cx="341002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54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วิเคราะห์คุณค่าด้านวรรณศิลป์</a:t>
              </a:r>
              <a:endParaRPr lang="en-US" sz="54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2234882" y="179777"/>
              <a:ext cx="1340151" cy="61546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FEA1CF6-81D9-487E-A171-061525ADA397}"/>
              </a:ext>
            </a:extLst>
          </p:cNvPr>
          <p:cNvGrpSpPr/>
          <p:nvPr/>
        </p:nvGrpSpPr>
        <p:grpSpPr>
          <a:xfrm>
            <a:off x="922306" y="1603385"/>
            <a:ext cx="8824125" cy="769441"/>
            <a:chOff x="922306" y="1603385"/>
            <a:chExt cx="8824125" cy="76944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6C6A4A-DAFD-41B5-BC88-5709E11855AD}"/>
                </a:ext>
              </a:extLst>
            </p:cNvPr>
            <p:cNvSpPr txBox="1"/>
            <p:nvPr/>
          </p:nvSpPr>
          <p:spPr>
            <a:xfrm>
              <a:off x="922306" y="1603385"/>
              <a:ext cx="882412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4400" dirty="0">
                  <a:latin typeface="FC Daisy" panose="020B0500040200020003" pitchFamily="34" charset="-34"/>
                  <a:cs typeface="FC Daisy" panose="020B0500040200020003" pitchFamily="34" charset="-34"/>
                </a:rPr>
                <a:t>	การพรรณนาให้เห็นบรรยากาศของธรรมชาติยามเช้าตรู่</a:t>
              </a:r>
              <a:endParaRPr lang="en-US" sz="4400" dirty="0"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94C0402-ACE5-4013-8226-213B222A4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87" t="21042" r="33888" b="58757"/>
            <a:stretch/>
          </p:blipFill>
          <p:spPr>
            <a:xfrm>
              <a:off x="1485587" y="1679106"/>
              <a:ext cx="345013" cy="627916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81020" y="64789"/>
            <a:ext cx="1577074" cy="138877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1390D-3F8D-476E-90D8-89AF0013555E}"/>
              </a:ext>
            </a:extLst>
          </p:cNvPr>
          <p:cNvCxnSpPr>
            <a:cxnSpLocks/>
          </p:cNvCxnSpPr>
          <p:nvPr/>
        </p:nvCxnSpPr>
        <p:spPr>
          <a:xfrm flipV="1">
            <a:off x="1941342" y="2307022"/>
            <a:ext cx="6990377" cy="65804"/>
          </a:xfrm>
          <a:prstGeom prst="line">
            <a:avLst/>
          </a:prstGeom>
          <a:ln cmpd="dbl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7E4ED38-7C19-4B8E-944B-014DC3EDAC39}"/>
              </a:ext>
            </a:extLst>
          </p:cNvPr>
          <p:cNvSpPr txBox="1"/>
          <p:nvPr/>
        </p:nvSpPr>
        <p:spPr>
          <a:xfrm>
            <a:off x="2474709" y="2522651"/>
            <a:ext cx="8550441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 </a:t>
            </a:r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๏ เมื่อนั้นจึงพระจักรี          พอพระสุริย์ศรี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อรุณเรืองเมฆา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	๏ ลมหวนอวลกลิ่นมาลา       เฟื่องฟุ้งวนา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นิวาสแถวแนวดง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	๏  ผึ้งภู่หมู่คณาเหมหงส์	     ร่อนราถาลง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แทรกไซ้ในสร้อยสุมาลี	</a:t>
            </a:r>
          </a:p>
          <a:p>
            <a:endParaRPr lang="th-TH" sz="3600" dirty="0">
              <a:latin typeface="FC Daisy" panose="020B0500040200020003" pitchFamily="34" charset="-34"/>
              <a:cs typeface="FC Daisy" panose="020B0500040200020003" pitchFamily="34" charset="-34"/>
            </a:endParaRP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2C28AC1-5B46-4688-8949-F3EB043B2C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86051" y="3687564"/>
            <a:ext cx="4227249" cy="3170436"/>
          </a:xfrm>
          <a:prstGeom prst="rect">
            <a:avLst/>
          </a:prstGeom>
        </p:spPr>
      </p:pic>
      <p:pic>
        <p:nvPicPr>
          <p:cNvPr id="30" name="Picture 8">
            <a:extLst>
              <a:ext uri="{FF2B5EF4-FFF2-40B4-BE49-F238E27FC236}">
                <a16:creationId xmlns:a16="http://schemas.microsoft.com/office/drawing/2014/main" id="{8887FAF3-3C5B-450A-925E-C6329C569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62" b="96495" l="4577" r="98856">
                        <a14:foregroundMark x1="51259" y1="2062" x2="51259" y2="2062"/>
                        <a14:foregroundMark x1="93135" y1="8866" x2="93135" y2="8866"/>
                        <a14:foregroundMark x1="28604" y1="92165" x2="28604" y2="92165"/>
                        <a14:foregroundMark x1="5034" y1="73196" x2="5034" y2="73196"/>
                        <a14:foregroundMark x1="95195" y1="19588" x2="95195" y2="19588"/>
                        <a14:foregroundMark x1="57666" y1="92165" x2="57666" y2="92165"/>
                        <a14:foregroundMark x1="22426" y1="96907" x2="22426" y2="96907"/>
                        <a14:foregroundMark x1="85355" y1="62887" x2="93135" y2="54433"/>
                        <a14:foregroundMark x1="93135" y1="54433" x2="95423" y2="49485"/>
                        <a14:foregroundMark x1="89016" y1="60206" x2="97712" y2="52577"/>
                        <a14:foregroundMark x1="97712" y1="52577" x2="98856" y2="503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2127" y="4257530"/>
            <a:ext cx="826045" cy="91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531BA47-BEF0-4943-98B1-51170248DD3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16828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2523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-407878" y="41963"/>
            <a:ext cx="8472751" cy="1725885"/>
            <a:chOff x="-171154" y="179777"/>
            <a:chExt cx="4812072" cy="172588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1154" y="247328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913095" y="592323"/>
              <a:ext cx="341002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54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วิเคราะห์คุณค่าด้านวรรณศิลป์</a:t>
              </a:r>
              <a:endParaRPr lang="en-US" sz="54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2234882" y="179777"/>
              <a:ext cx="1340151" cy="61546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FEA1CF6-81D9-487E-A171-061525ADA397}"/>
              </a:ext>
            </a:extLst>
          </p:cNvPr>
          <p:cNvGrpSpPr/>
          <p:nvPr/>
        </p:nvGrpSpPr>
        <p:grpSpPr>
          <a:xfrm>
            <a:off x="922306" y="1603385"/>
            <a:ext cx="8824125" cy="769441"/>
            <a:chOff x="922306" y="1603385"/>
            <a:chExt cx="8824125" cy="76944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6C6A4A-DAFD-41B5-BC88-5709E11855AD}"/>
                </a:ext>
              </a:extLst>
            </p:cNvPr>
            <p:cNvSpPr txBox="1"/>
            <p:nvPr/>
          </p:nvSpPr>
          <p:spPr>
            <a:xfrm>
              <a:off x="922306" y="1603385"/>
              <a:ext cx="882412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4400" dirty="0">
                  <a:latin typeface="FC Daisy" panose="020B0500040200020003" pitchFamily="34" charset="-34"/>
                  <a:cs typeface="FC Daisy" panose="020B0500040200020003" pitchFamily="34" charset="-34"/>
                </a:rPr>
                <a:t>	การพรรณนาให้เห็นบรรยากาศของธรรมชาติยามเช้าตรู่</a:t>
              </a:r>
              <a:endParaRPr lang="en-US" sz="4400" dirty="0"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94C0402-ACE5-4013-8226-213B222A4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87" t="21042" r="33888" b="58757"/>
            <a:stretch/>
          </p:blipFill>
          <p:spPr>
            <a:xfrm>
              <a:off x="1485587" y="1679106"/>
              <a:ext cx="345013" cy="627916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81020" y="64789"/>
            <a:ext cx="1577074" cy="138877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1390D-3F8D-476E-90D8-89AF0013555E}"/>
              </a:ext>
            </a:extLst>
          </p:cNvPr>
          <p:cNvCxnSpPr>
            <a:cxnSpLocks/>
          </p:cNvCxnSpPr>
          <p:nvPr/>
        </p:nvCxnSpPr>
        <p:spPr>
          <a:xfrm flipV="1">
            <a:off x="1941342" y="2307022"/>
            <a:ext cx="6990377" cy="65804"/>
          </a:xfrm>
          <a:prstGeom prst="line">
            <a:avLst/>
          </a:prstGeom>
          <a:ln cmpd="dbl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2BF72BA-62B2-4BAE-9936-934681A449C9}"/>
              </a:ext>
            </a:extLst>
          </p:cNvPr>
          <p:cNvSpPr txBox="1"/>
          <p:nvPr/>
        </p:nvSpPr>
        <p:spPr>
          <a:xfrm>
            <a:off x="2135345" y="2136219"/>
            <a:ext cx="8550441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 	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๏ ดุเหว่าเร้าเร่งพระสุริย์ศรี        ไก่ขันปีกตี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กู่ก้องในท้องดงดาน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๏ ปักษาตื่นตาขันขาน	     หาคู่เคียงประสาน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สำเนียงเสนาะในไพร</a:t>
            </a:r>
          </a:p>
          <a:p>
            <a:endParaRPr lang="th-TH" sz="4000" dirty="0">
              <a:latin typeface="FC Daisy" panose="020B0500040200020003" pitchFamily="34" charset="-34"/>
              <a:cs typeface="FC Daisy" panose="020B0500040200020003" pitchFamily="34" charset="-34"/>
            </a:endParaRP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B4D9AF6-8173-4588-AECE-866E523D7D93}"/>
              </a:ext>
            </a:extLst>
          </p:cNvPr>
          <p:cNvGrpSpPr/>
          <p:nvPr/>
        </p:nvGrpSpPr>
        <p:grpSpPr>
          <a:xfrm>
            <a:off x="9452994" y="3563594"/>
            <a:ext cx="3740636" cy="3466450"/>
            <a:chOff x="9485512" y="3608388"/>
            <a:chExt cx="3873604" cy="3291901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D405758-8DF7-42FB-89E0-D5F2DDA8F3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64" t="6114" r="40594" b="7689"/>
            <a:stretch/>
          </p:blipFill>
          <p:spPr>
            <a:xfrm flipH="1">
              <a:off x="10337148" y="3826412"/>
              <a:ext cx="2084624" cy="3073877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DBCB39C-E738-4332-B080-DD53D3E032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5512" y="3608388"/>
              <a:ext cx="3873604" cy="2905203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73CAD0C4-F2BD-4001-8ADE-D45031C46A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39806" y="1307450"/>
            <a:ext cx="4456913" cy="334268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05EEEA6-D858-44CA-B7C5-771ECF3CAB5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16828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2787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-407878" y="41963"/>
            <a:ext cx="8472751" cy="1725885"/>
            <a:chOff x="-171154" y="179777"/>
            <a:chExt cx="4812072" cy="172588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1154" y="247328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913095" y="592323"/>
              <a:ext cx="341002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54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วิเคราะห์คุณค่าด้านวรรณศิลป์</a:t>
              </a:r>
              <a:endParaRPr lang="en-US" sz="54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2234882" y="179777"/>
              <a:ext cx="1340151" cy="61546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FEA1CF6-81D9-487E-A171-061525ADA397}"/>
              </a:ext>
            </a:extLst>
          </p:cNvPr>
          <p:cNvGrpSpPr/>
          <p:nvPr/>
        </p:nvGrpSpPr>
        <p:grpSpPr>
          <a:xfrm>
            <a:off x="922306" y="1603385"/>
            <a:ext cx="8824125" cy="769441"/>
            <a:chOff x="922306" y="1603385"/>
            <a:chExt cx="8824125" cy="76944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6C6A4A-DAFD-41B5-BC88-5709E11855AD}"/>
                </a:ext>
              </a:extLst>
            </p:cNvPr>
            <p:cNvSpPr txBox="1"/>
            <p:nvPr/>
          </p:nvSpPr>
          <p:spPr>
            <a:xfrm>
              <a:off x="922306" y="1603385"/>
              <a:ext cx="882412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4400" dirty="0">
                  <a:latin typeface="FC Daisy" panose="020B0500040200020003" pitchFamily="34" charset="-34"/>
                  <a:cs typeface="FC Daisy" panose="020B0500040200020003" pitchFamily="34" charset="-34"/>
                </a:rPr>
                <a:t>	การพรรณนาให้เห็นความยิ่งใหญ่ของกองทัพพระราม</a:t>
              </a:r>
              <a:endParaRPr lang="en-US" sz="4400" dirty="0"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94C0402-ACE5-4013-8226-213B222A4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87" t="21042" r="33888" b="58757"/>
            <a:stretch/>
          </p:blipFill>
          <p:spPr>
            <a:xfrm>
              <a:off x="1485587" y="1679106"/>
              <a:ext cx="345013" cy="627916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81020" y="64789"/>
            <a:ext cx="1577074" cy="138877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1390D-3F8D-476E-90D8-89AF0013555E}"/>
              </a:ext>
            </a:extLst>
          </p:cNvPr>
          <p:cNvCxnSpPr>
            <a:cxnSpLocks/>
          </p:cNvCxnSpPr>
          <p:nvPr/>
        </p:nvCxnSpPr>
        <p:spPr>
          <a:xfrm flipV="1">
            <a:off x="1941342" y="2307022"/>
            <a:ext cx="6990377" cy="65804"/>
          </a:xfrm>
          <a:prstGeom prst="line">
            <a:avLst/>
          </a:prstGeom>
          <a:ln cmpd="dbl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EBB41F8-E78F-42C4-85AB-35D185EE4E18}"/>
              </a:ext>
            </a:extLst>
          </p:cNvPr>
          <p:cNvSpPr txBox="1"/>
          <p:nvPr/>
        </p:nvSpPr>
        <p:spPr>
          <a:xfrm>
            <a:off x="1755301" y="2408737"/>
            <a:ext cx="8550441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 </a:t>
            </a:r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๏ อึงอินทเภรีตีระงม       แตรสังข์เสียงประสม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ประสานเสนาะในไพร	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	๏  เสียงพลโห่ร้องเอาชัย       เลื่อนลั่นสนั่นใน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พิภพเพียงทำลาย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	 ๏ สัตภัณฑ์บรรพตทั้งหลาย  อ่อนเอียงเพียงปลาย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ประนอมประนมชมชัย</a:t>
            </a:r>
          </a:p>
          <a:p>
            <a:endParaRPr lang="th-TH" sz="36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916B718-1815-4A31-8A19-C85AF45F4910}"/>
              </a:ext>
            </a:extLst>
          </p:cNvPr>
          <p:cNvGrpSpPr/>
          <p:nvPr/>
        </p:nvGrpSpPr>
        <p:grpSpPr>
          <a:xfrm>
            <a:off x="7670968" y="3424625"/>
            <a:ext cx="5024739" cy="4210626"/>
            <a:chOff x="7670968" y="3424625"/>
            <a:chExt cx="5024739" cy="4210626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5DF3987F-20A1-43C5-98E1-1757E1FBD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8246" y="3424625"/>
              <a:ext cx="3903461" cy="295784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69D7D89-D0F2-4E45-9AD8-04929728CFF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968" y="3866697"/>
              <a:ext cx="5024739" cy="3768554"/>
            </a:xfrm>
            <a:prstGeom prst="rect">
              <a:avLst/>
            </a:prstGeom>
          </p:spPr>
        </p:pic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204AF845-EE38-4997-B646-273E81FD16E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16828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187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-407878" y="41963"/>
            <a:ext cx="8472751" cy="1725885"/>
            <a:chOff x="-171154" y="179777"/>
            <a:chExt cx="4812072" cy="172588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1154" y="247328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913095" y="592323"/>
              <a:ext cx="341002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54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วิเคราะห์คุณค่าด้านวรรณศิลป์</a:t>
              </a:r>
              <a:endParaRPr lang="en-US" sz="54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2234882" y="179777"/>
              <a:ext cx="1340151" cy="61546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FEA1CF6-81D9-487E-A171-061525ADA397}"/>
              </a:ext>
            </a:extLst>
          </p:cNvPr>
          <p:cNvGrpSpPr/>
          <p:nvPr/>
        </p:nvGrpSpPr>
        <p:grpSpPr>
          <a:xfrm>
            <a:off x="922306" y="1603385"/>
            <a:ext cx="8824125" cy="769441"/>
            <a:chOff x="922306" y="1603385"/>
            <a:chExt cx="8824125" cy="76944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6C6A4A-DAFD-41B5-BC88-5709E11855AD}"/>
                </a:ext>
              </a:extLst>
            </p:cNvPr>
            <p:cNvSpPr txBox="1"/>
            <p:nvPr/>
          </p:nvSpPr>
          <p:spPr>
            <a:xfrm>
              <a:off x="922306" y="1603385"/>
              <a:ext cx="882412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4400" dirty="0">
                  <a:latin typeface="FC Daisy" panose="020B0500040200020003" pitchFamily="34" charset="-34"/>
                  <a:cs typeface="FC Daisy" panose="020B0500040200020003" pitchFamily="34" charset="-34"/>
                </a:rPr>
                <a:t>	การพรรณนาให้เห็นความยิ่งใหญ่ของกองทัพพระราม</a:t>
              </a:r>
              <a:endParaRPr lang="en-US" sz="4400" dirty="0"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94C0402-ACE5-4013-8226-213B222A4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87" t="21042" r="33888" b="58757"/>
            <a:stretch/>
          </p:blipFill>
          <p:spPr>
            <a:xfrm>
              <a:off x="1485587" y="1679106"/>
              <a:ext cx="345013" cy="627916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81020" y="64789"/>
            <a:ext cx="1577074" cy="138877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1390D-3F8D-476E-90D8-89AF0013555E}"/>
              </a:ext>
            </a:extLst>
          </p:cNvPr>
          <p:cNvCxnSpPr>
            <a:cxnSpLocks/>
          </p:cNvCxnSpPr>
          <p:nvPr/>
        </p:nvCxnSpPr>
        <p:spPr>
          <a:xfrm flipV="1">
            <a:off x="1941342" y="2307022"/>
            <a:ext cx="6990377" cy="65804"/>
          </a:xfrm>
          <a:prstGeom prst="line">
            <a:avLst/>
          </a:prstGeom>
          <a:ln cmpd="dbl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EBB41F8-E78F-42C4-85AB-35D185EE4E18}"/>
              </a:ext>
            </a:extLst>
          </p:cNvPr>
          <p:cNvSpPr txBox="1"/>
          <p:nvPr/>
        </p:nvSpPr>
        <p:spPr>
          <a:xfrm>
            <a:off x="1941342" y="2403713"/>
            <a:ext cx="855044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 </a:t>
            </a:r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๏ พสุธาอากาศหวาดไหว       เนื้อนกตกใจ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ซุกซ่อนประหวั่นขวัญหนี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	 ๏ ลูกครุฑพลัดตกฉิมพลี       หัสดินอินทรี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คาบช้างก็วางไอยรา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	๏ วานรสำแดงเดชา          หักถอนพฤกษา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ถือต่างอาวุธยุทธยง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9C86E45-B20A-493F-9BEE-78FBC3F77C65}"/>
              </a:ext>
            </a:extLst>
          </p:cNvPr>
          <p:cNvGrpSpPr/>
          <p:nvPr/>
        </p:nvGrpSpPr>
        <p:grpSpPr>
          <a:xfrm>
            <a:off x="7713171" y="3438283"/>
            <a:ext cx="5024739" cy="4210626"/>
            <a:chOff x="7670968" y="3424625"/>
            <a:chExt cx="5024739" cy="421062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1952C80-25ED-42BB-8B3D-C47900B7D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8246" y="3424625"/>
              <a:ext cx="3903461" cy="2957848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008094C9-57A1-4A24-AFD4-E1E480E87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968" y="3866697"/>
              <a:ext cx="5024739" cy="3768554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132F4D97-D9D5-4B52-BD7F-185DEF11C9C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16828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4492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-407878" y="41963"/>
            <a:ext cx="8472751" cy="1725885"/>
            <a:chOff x="-171154" y="179777"/>
            <a:chExt cx="4812072" cy="172588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1154" y="247328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913095" y="592323"/>
              <a:ext cx="341002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54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วิเคราะห์คุณค่าด้านวรรณศิลป์</a:t>
              </a:r>
              <a:endParaRPr lang="en-US" sz="54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2234882" y="179777"/>
              <a:ext cx="1340151" cy="61546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0" y="6314814"/>
            <a:ext cx="2373250" cy="585475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FEA1CF6-81D9-487E-A171-061525ADA397}"/>
              </a:ext>
            </a:extLst>
          </p:cNvPr>
          <p:cNvGrpSpPr/>
          <p:nvPr/>
        </p:nvGrpSpPr>
        <p:grpSpPr>
          <a:xfrm>
            <a:off x="922306" y="1603385"/>
            <a:ext cx="8824125" cy="769441"/>
            <a:chOff x="922306" y="1603385"/>
            <a:chExt cx="8824125" cy="76944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6C6A4A-DAFD-41B5-BC88-5709E11855AD}"/>
                </a:ext>
              </a:extLst>
            </p:cNvPr>
            <p:cNvSpPr txBox="1"/>
            <p:nvPr/>
          </p:nvSpPr>
          <p:spPr>
            <a:xfrm>
              <a:off x="922306" y="1603385"/>
              <a:ext cx="882412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4400" dirty="0">
                  <a:latin typeface="FC Daisy" panose="020B0500040200020003" pitchFamily="34" charset="-34"/>
                  <a:cs typeface="FC Daisy" panose="020B0500040200020003" pitchFamily="34" charset="-34"/>
                </a:rPr>
                <a:t>	การพรรณนาให้เห็นความยิ่งใหญ่ของกองทัพพระราม</a:t>
              </a:r>
              <a:endParaRPr lang="en-US" sz="4400" dirty="0"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94C0402-ACE5-4013-8226-213B222A4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87" t="21042" r="33888" b="58757"/>
            <a:stretch/>
          </p:blipFill>
          <p:spPr>
            <a:xfrm>
              <a:off x="1485587" y="1679106"/>
              <a:ext cx="345013" cy="627916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81020" y="64789"/>
            <a:ext cx="1577074" cy="138877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1390D-3F8D-476E-90D8-89AF0013555E}"/>
              </a:ext>
            </a:extLst>
          </p:cNvPr>
          <p:cNvCxnSpPr/>
          <p:nvPr/>
        </p:nvCxnSpPr>
        <p:spPr>
          <a:xfrm>
            <a:off x="1941342" y="2372826"/>
            <a:ext cx="6611815" cy="0"/>
          </a:xfrm>
          <a:prstGeom prst="line">
            <a:avLst/>
          </a:prstGeom>
          <a:ln cmpd="dbl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8E3F9417-89DC-4141-90E3-0A6C93455BEE}"/>
              </a:ext>
            </a:extLst>
          </p:cNvPr>
          <p:cNvSpPr txBox="1"/>
          <p:nvPr/>
        </p:nvSpPr>
        <p:spPr>
          <a:xfrm>
            <a:off x="865208" y="2774948"/>
            <a:ext cx="858045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        จากตัวอย่างจะเห็นได้ว่า มีการพรรณนาให้เห็นถึงความยิ่งใหญ่ของกองทัพพระรามและบุญบารมีของพระองค์ ซึ่งความยิ่งใหญ่และเสียงโห่ร้อง</a:t>
            </a:r>
          </a:p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ที่ดังกึกก้อง ได้สร้างความหวั่นเกรงให้กับสัตว์ต่าง ๆ แม้กระทั้งสัตว์ใหญ่อย่างนกหัสดีลิงค์ที่กำลังคาบช้างอยู่ยังตกใจจนเผลอปล่อยช้างตกจากปาก พลทหารวานรก็กำลังฮึกเหิมหักโค่นต้นไม้มาถือเป็นอาวุธ</a:t>
            </a:r>
            <a:endParaRPr lang="en-US" sz="360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DEA3742-961C-4598-863F-D44C6F0D400A}"/>
              </a:ext>
            </a:extLst>
          </p:cNvPr>
          <p:cNvGrpSpPr/>
          <p:nvPr/>
        </p:nvGrpSpPr>
        <p:grpSpPr>
          <a:xfrm>
            <a:off x="8071415" y="3720700"/>
            <a:ext cx="4521958" cy="3833139"/>
            <a:chOff x="7670968" y="3424625"/>
            <a:chExt cx="5024739" cy="421062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460A6E7-9838-42BE-BBBE-0E325507B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8246" y="3424625"/>
              <a:ext cx="3903461" cy="2957848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25DC49A-5AC1-452F-932C-694F71290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968" y="3866697"/>
              <a:ext cx="5024739" cy="3768554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246C3417-B080-430B-A401-9B6E5D99DBE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48912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414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-407878" y="41963"/>
            <a:ext cx="8472751" cy="1725885"/>
            <a:chOff x="-171154" y="179777"/>
            <a:chExt cx="4812072" cy="172588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1154" y="247328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913095" y="592323"/>
              <a:ext cx="341002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54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วิเคราะห์คุณค่าด้านวรรณศิลป์</a:t>
              </a:r>
              <a:endParaRPr lang="en-US" sz="54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2234882" y="179777"/>
              <a:ext cx="1340151" cy="61546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1" y="6018664"/>
            <a:ext cx="3115643" cy="881626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FEA1CF6-81D9-487E-A171-061525ADA397}"/>
              </a:ext>
            </a:extLst>
          </p:cNvPr>
          <p:cNvGrpSpPr/>
          <p:nvPr/>
        </p:nvGrpSpPr>
        <p:grpSpPr>
          <a:xfrm>
            <a:off x="922306" y="1603385"/>
            <a:ext cx="8824125" cy="769441"/>
            <a:chOff x="922306" y="1603385"/>
            <a:chExt cx="8824125" cy="76944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6C6A4A-DAFD-41B5-BC88-5709E11855AD}"/>
                </a:ext>
              </a:extLst>
            </p:cNvPr>
            <p:cNvSpPr txBox="1"/>
            <p:nvPr/>
          </p:nvSpPr>
          <p:spPr>
            <a:xfrm>
              <a:off x="922306" y="1603385"/>
              <a:ext cx="882412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4400" dirty="0">
                  <a:latin typeface="FC Daisy" panose="020B0500040200020003" pitchFamily="34" charset="-34"/>
                  <a:cs typeface="FC Daisy" panose="020B0500040200020003" pitchFamily="34" charset="-34"/>
                </a:rPr>
                <a:t>	การใช้ภาพพจน์กล่าวเกินจริง</a:t>
              </a:r>
              <a:endParaRPr lang="en-US" sz="4400" dirty="0"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94C0402-ACE5-4013-8226-213B222A4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87" t="21042" r="33888" b="58757"/>
            <a:stretch/>
          </p:blipFill>
          <p:spPr>
            <a:xfrm>
              <a:off x="1485587" y="1679106"/>
              <a:ext cx="345013" cy="627916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81020" y="64789"/>
            <a:ext cx="1577074" cy="138877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1390D-3F8D-476E-90D8-89AF0013555E}"/>
              </a:ext>
            </a:extLst>
          </p:cNvPr>
          <p:cNvCxnSpPr>
            <a:cxnSpLocks/>
          </p:cNvCxnSpPr>
          <p:nvPr/>
        </p:nvCxnSpPr>
        <p:spPr>
          <a:xfrm>
            <a:off x="1941342" y="2372826"/>
            <a:ext cx="3940843" cy="0"/>
          </a:xfrm>
          <a:prstGeom prst="line">
            <a:avLst/>
          </a:prstGeom>
          <a:ln cmpd="dbl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8E3F9417-89DC-4141-90E3-0A6C93455BEE}"/>
              </a:ext>
            </a:extLst>
          </p:cNvPr>
          <p:cNvSpPr txBox="1"/>
          <p:nvPr/>
        </p:nvSpPr>
        <p:spPr>
          <a:xfrm>
            <a:off x="2429558" y="2760069"/>
            <a:ext cx="78788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        </a:t>
            </a:r>
            <a:r>
              <a:rPr lang="en-US" sz="4000" dirty="0">
                <a:latin typeface="FC Daisy" panose="020B0500040200020003" pitchFamily="34" charset="-34"/>
                <a:cs typeface="FC Daisy" panose="020B0500040200020003" pitchFamily="34" charset="-34"/>
              </a:rPr>
              <a:t>“ 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เสียงพลโห่ร้องเอาชัย	 เลื่อนลั่นสนั่นใน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พิภพเพียงทำลาย </a:t>
            </a:r>
            <a:r>
              <a:rPr lang="en-US" sz="4000" dirty="0">
                <a:latin typeface="FC Daisy" panose="020B0500040200020003" pitchFamily="34" charset="-34"/>
                <a:cs typeface="FC Daisy" panose="020B0500040200020003" pitchFamily="34" charset="-34"/>
              </a:rPr>
              <a:t>”</a:t>
            </a:r>
            <a:endParaRPr lang="en-US" sz="4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0F3FCBB-FFA1-4F60-89A5-7012395CBF1D}"/>
              </a:ext>
            </a:extLst>
          </p:cNvPr>
          <p:cNvSpPr txBox="1"/>
          <p:nvPr/>
        </p:nvSpPr>
        <p:spPr>
          <a:xfrm>
            <a:off x="1085671" y="4437678"/>
            <a:ext cx="959302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บทนี้กวีใช้</a:t>
            </a:r>
            <a:r>
              <a:rPr lang="th-TH" sz="4000" dirty="0">
                <a:solidFill>
                  <a:srgbClr val="00B050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อติพจน์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เปรียบเทียบเกินจริงเพื่อต้องการให้ผู้อ่านทราบว่าเสียงโห่ของไพร่พลนั้นดังมากขนาดไหน ซึ่งกล่าวว่าดังจน</a:t>
            </a:r>
            <a:r>
              <a:rPr lang="th-TH" sz="4400" dirty="0">
                <a:solidFill>
                  <a:srgbClr val="00B050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พิภพจะพังทลาย</a:t>
            </a:r>
            <a:endParaRPr lang="en-US" sz="3600" dirty="0">
              <a:solidFill>
                <a:srgbClr val="00B050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7E2002C-7E40-4B91-8DFF-7C241201AAF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16828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8916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-407878" y="41963"/>
            <a:ext cx="8472751" cy="1725885"/>
            <a:chOff x="-171154" y="179777"/>
            <a:chExt cx="4812072" cy="172588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1154" y="247328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913095" y="592323"/>
              <a:ext cx="341002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54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วิเคราะห์คุณค่าด้านวรรณศิลป์</a:t>
              </a:r>
              <a:endParaRPr lang="en-US" sz="54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2234882" y="179777"/>
              <a:ext cx="1340151" cy="61546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1" y="6018664"/>
            <a:ext cx="3115643" cy="881626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FEA1CF6-81D9-487E-A171-061525ADA397}"/>
              </a:ext>
            </a:extLst>
          </p:cNvPr>
          <p:cNvGrpSpPr/>
          <p:nvPr/>
        </p:nvGrpSpPr>
        <p:grpSpPr>
          <a:xfrm>
            <a:off x="922306" y="1603385"/>
            <a:ext cx="8824125" cy="769441"/>
            <a:chOff x="922306" y="1603385"/>
            <a:chExt cx="8824125" cy="76944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6C6A4A-DAFD-41B5-BC88-5709E11855AD}"/>
                </a:ext>
              </a:extLst>
            </p:cNvPr>
            <p:cNvSpPr txBox="1"/>
            <p:nvPr/>
          </p:nvSpPr>
          <p:spPr>
            <a:xfrm>
              <a:off x="922306" y="1603385"/>
              <a:ext cx="882412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4400" dirty="0">
                  <a:latin typeface="FC Daisy" panose="020B0500040200020003" pitchFamily="34" charset="-34"/>
                  <a:cs typeface="FC Daisy" panose="020B0500040200020003" pitchFamily="34" charset="-34"/>
                </a:rPr>
                <a:t>	การใช้บุคลาธิษฐาน</a:t>
              </a:r>
              <a:endParaRPr lang="en-US" sz="4400" dirty="0"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94C0402-ACE5-4013-8226-213B222A4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87" t="21042" r="33888" b="58757"/>
            <a:stretch/>
          </p:blipFill>
          <p:spPr>
            <a:xfrm>
              <a:off x="1485587" y="1679106"/>
              <a:ext cx="345013" cy="627916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81020" y="64789"/>
            <a:ext cx="1577074" cy="138877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1390D-3F8D-476E-90D8-89AF0013555E}"/>
              </a:ext>
            </a:extLst>
          </p:cNvPr>
          <p:cNvCxnSpPr>
            <a:cxnSpLocks/>
          </p:cNvCxnSpPr>
          <p:nvPr/>
        </p:nvCxnSpPr>
        <p:spPr>
          <a:xfrm>
            <a:off x="1830600" y="2372826"/>
            <a:ext cx="2617010" cy="0"/>
          </a:xfrm>
          <a:prstGeom prst="line">
            <a:avLst/>
          </a:prstGeom>
          <a:ln cmpd="dbl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8E3F9417-89DC-4141-90E3-0A6C93455BEE}"/>
              </a:ext>
            </a:extLst>
          </p:cNvPr>
          <p:cNvSpPr txBox="1"/>
          <p:nvPr/>
        </p:nvSpPr>
        <p:spPr>
          <a:xfrm>
            <a:off x="2205060" y="2681976"/>
            <a:ext cx="870701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        </a:t>
            </a:r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“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 สัตภัณฑ์บรรพตทั้งหลาย   อ่อนเอียงเพียงปลาย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ประนอมประนมชมชัย </a:t>
            </a:r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”</a:t>
            </a:r>
            <a:endParaRPr lang="en-US" sz="4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0F3FCBB-FFA1-4F60-89A5-7012395CBF1D}"/>
              </a:ext>
            </a:extLst>
          </p:cNvPr>
          <p:cNvSpPr txBox="1"/>
          <p:nvPr/>
        </p:nvSpPr>
        <p:spPr>
          <a:xfrm>
            <a:off x="1391625" y="4552414"/>
            <a:ext cx="95930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บทนี้แสดงให้เห็นถึงอากัปกิริยาของภูขาซึ่งเป็นสิ่งที่ไม่มีชีวิต แต่กำลังกระทำอาการแบบสิ่งมีชีวิต คือการน้อมลงมาเพื่อประนมมือไหว้พระราม</a:t>
            </a:r>
            <a:endParaRPr lang="en-US" sz="3600" dirty="0">
              <a:solidFill>
                <a:srgbClr val="00B050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20401EA-3D5A-491E-B8F2-E6ECB5F9E57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16828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2475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4230189A-95DE-4249-8315-7A7775151047}"/>
              </a:ext>
            </a:extLst>
          </p:cNvPr>
          <p:cNvSpPr txBox="1"/>
          <p:nvPr/>
        </p:nvSpPr>
        <p:spPr>
          <a:xfrm>
            <a:off x="9533546" y="833718"/>
            <a:ext cx="257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latin typeface="FC Daisy" panose="020B0500040200020003" pitchFamily="34" charset="-34"/>
                <a:cs typeface="FC Daisy" panose="020B0500040200020003" pitchFamily="34" charset="-34"/>
              </a:rPr>
              <a:t>เพจภาษาไทยไม่จั๊กเดียม</a:t>
            </a:r>
            <a:endParaRPr lang="en-US" sz="2800" dirty="0">
              <a:latin typeface="FC Daisy" panose="020B0500040200020003" pitchFamily="34" charset="-34"/>
              <a:cs typeface="FC Daisy" panose="020B0500040200020003" pitchFamily="34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6936CD-D5A0-45B0-A9AB-9A69037FE1F9}"/>
              </a:ext>
            </a:extLst>
          </p:cNvPr>
          <p:cNvGrpSpPr/>
          <p:nvPr/>
        </p:nvGrpSpPr>
        <p:grpSpPr>
          <a:xfrm>
            <a:off x="-407878" y="41963"/>
            <a:ext cx="8472751" cy="1725885"/>
            <a:chOff x="-171154" y="179777"/>
            <a:chExt cx="4812072" cy="172588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98D97-A1F1-4C91-BA98-C8C01F7E7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1154" y="247328"/>
              <a:ext cx="4812072" cy="1658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48420-613F-43FE-A7EC-93A9DA5CCFFA}"/>
                </a:ext>
              </a:extLst>
            </p:cNvPr>
            <p:cNvSpPr txBox="1"/>
            <p:nvPr/>
          </p:nvSpPr>
          <p:spPr>
            <a:xfrm>
              <a:off x="913095" y="592323"/>
              <a:ext cx="341002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5400" dirty="0">
                  <a:solidFill>
                    <a:schemeClr val="bg1"/>
                  </a:solidFill>
                  <a:latin typeface="FC Daisy" panose="020B0500040200020003" pitchFamily="34" charset="-34"/>
                  <a:cs typeface="FC Daisy" panose="020B0500040200020003" pitchFamily="34" charset="-34"/>
                </a:rPr>
                <a:t>วิเคราะห์คุณค่าด้านวรรณศิลป์</a:t>
              </a:r>
              <a:endParaRPr lang="en-US" sz="5400" dirty="0">
                <a:solidFill>
                  <a:schemeClr val="bg1"/>
                </a:solidFill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2E5BBF-C7EB-406D-8ADB-2E62E8C6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78" r="67247" b="33586"/>
            <a:stretch/>
          </p:blipFill>
          <p:spPr>
            <a:xfrm>
              <a:off x="2234882" y="179777"/>
              <a:ext cx="1340151" cy="61546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763092-F26F-4D38-9D05-EF9431360282}"/>
              </a:ext>
            </a:extLst>
          </p:cNvPr>
          <p:cNvGrpSpPr/>
          <p:nvPr/>
        </p:nvGrpSpPr>
        <p:grpSpPr>
          <a:xfrm>
            <a:off x="-208671" y="6018664"/>
            <a:ext cx="3115643" cy="881626"/>
            <a:chOff x="-490401" y="6199068"/>
            <a:chExt cx="2710827" cy="6788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C4BD8F-7564-4852-9A74-687C0B3E91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836618" y="6390899"/>
              <a:ext cx="1383808" cy="48697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8F113-EC49-41F8-ACF1-4B079DB20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1" t="77427" r="59649" b="6433"/>
            <a:stretch/>
          </p:blipFill>
          <p:spPr>
            <a:xfrm>
              <a:off x="-490401" y="6199068"/>
              <a:ext cx="1738051" cy="65893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FEA1CF6-81D9-487E-A171-061525ADA397}"/>
              </a:ext>
            </a:extLst>
          </p:cNvPr>
          <p:cNvGrpSpPr/>
          <p:nvPr/>
        </p:nvGrpSpPr>
        <p:grpSpPr>
          <a:xfrm>
            <a:off x="922306" y="1603385"/>
            <a:ext cx="8824125" cy="769441"/>
            <a:chOff x="922306" y="1603385"/>
            <a:chExt cx="8824125" cy="76944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6C6A4A-DAFD-41B5-BC88-5709E11855AD}"/>
                </a:ext>
              </a:extLst>
            </p:cNvPr>
            <p:cNvSpPr txBox="1"/>
            <p:nvPr/>
          </p:nvSpPr>
          <p:spPr>
            <a:xfrm>
              <a:off x="922306" y="1603385"/>
              <a:ext cx="882412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h-TH" sz="4400" dirty="0">
                  <a:latin typeface="FC Daisy" panose="020B0500040200020003" pitchFamily="34" charset="-34"/>
                  <a:cs typeface="FC Daisy" panose="020B0500040200020003" pitchFamily="34" charset="-34"/>
                </a:rPr>
                <a:t>	การเล่นเสียงสัมผัสสระและสัมผัสอักษร </a:t>
              </a:r>
              <a:endParaRPr lang="en-US" sz="4400" dirty="0">
                <a:latin typeface="FC Daisy" panose="020B0500040200020003" pitchFamily="34" charset="-34"/>
                <a:cs typeface="FC Daisy" panose="020B0500040200020003" pitchFamily="34" charset="-34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94C0402-ACE5-4013-8226-213B222A4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87" t="21042" r="33888" b="58757"/>
            <a:stretch/>
          </p:blipFill>
          <p:spPr>
            <a:xfrm>
              <a:off x="1485587" y="1679106"/>
              <a:ext cx="345013" cy="627916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9087355-BA11-4658-831C-7AB8A145F5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t="16000" r="21026" b="18564"/>
          <a:stretch/>
        </p:blipFill>
        <p:spPr>
          <a:xfrm flipH="1">
            <a:off x="81020" y="64789"/>
            <a:ext cx="1577074" cy="138877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1390D-3F8D-476E-90D8-89AF0013555E}"/>
              </a:ext>
            </a:extLst>
          </p:cNvPr>
          <p:cNvCxnSpPr>
            <a:cxnSpLocks/>
          </p:cNvCxnSpPr>
          <p:nvPr/>
        </p:nvCxnSpPr>
        <p:spPr>
          <a:xfrm>
            <a:off x="1926133" y="2320670"/>
            <a:ext cx="5170703" cy="0"/>
          </a:xfrm>
          <a:prstGeom prst="line">
            <a:avLst/>
          </a:prstGeom>
          <a:ln cmpd="dbl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8E3F9417-89DC-4141-90E3-0A6C93455BEE}"/>
              </a:ext>
            </a:extLst>
          </p:cNvPr>
          <p:cNvSpPr txBox="1"/>
          <p:nvPr/>
        </p:nvSpPr>
        <p:spPr>
          <a:xfrm>
            <a:off x="2111744" y="2488850"/>
            <a:ext cx="870701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        </a:t>
            </a:r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“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 อินทร</a:t>
            </a:r>
            <a:r>
              <a:rPr lang="th-TH" sz="4400" dirty="0">
                <a:solidFill>
                  <a:srgbClr val="FF5050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ชิตบิดเบือน</a:t>
            </a:r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กายิน	เหมือน</a:t>
            </a:r>
            <a:r>
              <a:rPr lang="th-TH" sz="4400" dirty="0">
                <a:solidFill>
                  <a:srgbClr val="FF5050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องค์อมรินทร์ </a:t>
            </a:r>
          </a:p>
          <a:p>
            <a:r>
              <a:rPr lang="th-TH" sz="4400" dirty="0">
                <a:latin typeface="FC Daisy" panose="020B0500040200020003" pitchFamily="34" charset="-34"/>
                <a:cs typeface="FC Daisy" panose="020B0500040200020003" pitchFamily="34" charset="-34"/>
              </a:rPr>
              <a:t>ทรงคชเอราวัณ </a:t>
            </a:r>
            <a:r>
              <a:rPr lang="en-US" sz="4400" dirty="0">
                <a:latin typeface="FC Daisy" panose="020B0500040200020003" pitchFamily="34" charset="-34"/>
                <a:cs typeface="FC Daisy" panose="020B0500040200020003" pitchFamily="34" charset="-34"/>
              </a:rPr>
              <a:t>”</a:t>
            </a:r>
            <a:endParaRPr lang="en-US" sz="4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0F3FCBB-FFA1-4F60-89A5-7012395CBF1D}"/>
              </a:ext>
            </a:extLst>
          </p:cNvPr>
          <p:cNvSpPr txBox="1"/>
          <p:nvPr/>
        </p:nvSpPr>
        <p:spPr>
          <a:xfrm>
            <a:off x="1316516" y="4204246"/>
            <a:ext cx="1047257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600" dirty="0">
                <a:latin typeface="FC Daisy" panose="020B0500040200020003" pitchFamily="34" charset="-34"/>
                <a:cs typeface="FC Daisy" panose="020B0500040200020003" pitchFamily="34" charset="-34"/>
              </a:rPr>
              <a:t>	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บทนี้แสดงให้เห็นว่ามีทั้งสัมผัสสระและสัมผัสอักษร 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วรรคที่ ๑ สัมผัสสระได้แก่ คำว่า </a:t>
            </a:r>
            <a:r>
              <a:rPr lang="th-TH" sz="4000" dirty="0">
                <a:solidFill>
                  <a:schemeClr val="accent5">
                    <a:lumMod val="75000"/>
                  </a:schemeClr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ชิต 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–</a:t>
            </a:r>
            <a:r>
              <a:rPr lang="th-TH" sz="4000" dirty="0">
                <a:solidFill>
                  <a:schemeClr val="accent5">
                    <a:lumMod val="75000"/>
                  </a:schemeClr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 บิด </a:t>
            </a:r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สัมผัสอักษร ได้แก่คำว่า </a:t>
            </a:r>
            <a:r>
              <a:rPr lang="th-TH" sz="4000" dirty="0">
                <a:solidFill>
                  <a:srgbClr val="00B050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บิด </a:t>
            </a:r>
            <a:r>
              <a:rPr lang="en-US" sz="4000" dirty="0">
                <a:solidFill>
                  <a:srgbClr val="00B050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–</a:t>
            </a:r>
            <a:r>
              <a:rPr lang="th-TH" sz="4000" dirty="0">
                <a:solidFill>
                  <a:srgbClr val="00B050"/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 เบือน </a:t>
            </a:r>
          </a:p>
          <a:p>
            <a:r>
              <a:rPr lang="th-TH" sz="4000" dirty="0">
                <a:latin typeface="FC Daisy" panose="020B0500040200020003" pitchFamily="34" charset="-34"/>
                <a:cs typeface="FC Daisy" panose="020B0500040200020003" pitchFamily="34" charset="-34"/>
              </a:rPr>
              <a:t>วรรคที่ ๒ มีสัมผัสอักษร คือ </a:t>
            </a:r>
            <a:r>
              <a:rPr lang="th-TH" sz="4000" dirty="0">
                <a:solidFill>
                  <a:schemeClr val="accent2">
                    <a:lumMod val="75000"/>
                  </a:schemeClr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องค์ </a:t>
            </a:r>
            <a:r>
              <a:rPr lang="en-US" sz="4000" dirty="0">
                <a:solidFill>
                  <a:schemeClr val="accent2">
                    <a:lumMod val="75000"/>
                  </a:schemeClr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-</a:t>
            </a:r>
            <a:r>
              <a:rPr lang="th-TH" sz="4000" dirty="0">
                <a:solidFill>
                  <a:schemeClr val="accent2">
                    <a:lumMod val="75000"/>
                  </a:schemeClr>
                </a:solidFill>
                <a:latin typeface="FC Daisy" panose="020B0500040200020003" pitchFamily="34" charset="-34"/>
                <a:cs typeface="FC Daisy" panose="020B0500040200020003" pitchFamily="34" charset="-34"/>
              </a:rPr>
              <a:t> อมรินทร์</a:t>
            </a:r>
            <a:endParaRPr lang="en-US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F0E20BC-D641-418B-9BEE-6E0DF8D0E32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3" t="6949" r="28722" b="22786"/>
          <a:stretch/>
        </p:blipFill>
        <p:spPr>
          <a:xfrm>
            <a:off x="10256758" y="16828"/>
            <a:ext cx="791533" cy="8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733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</TotalTime>
  <Words>3367</Words>
  <Application>Microsoft Office PowerPoint</Application>
  <PresentationFormat>แบบจอกว้าง</PresentationFormat>
  <Paragraphs>394</Paragraphs>
  <Slides>53</Slides>
  <Notes>6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53</vt:i4>
      </vt:variant>
    </vt:vector>
  </HeadingPairs>
  <TitlesOfParts>
    <vt:vector size="60" baseType="lpstr">
      <vt:lpstr>-apple-system</vt:lpstr>
      <vt:lpstr>FC Daisy</vt:lpstr>
      <vt:lpstr>Calibri</vt:lpstr>
      <vt:lpstr>arial</vt:lpstr>
      <vt:lpstr>Calibri Light</vt:lpstr>
      <vt:lpstr>arial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poyfai</cp:lastModifiedBy>
  <cp:revision>85</cp:revision>
  <dcterms:created xsi:type="dcterms:W3CDTF">2021-01-25T05:01:08Z</dcterms:created>
  <dcterms:modified xsi:type="dcterms:W3CDTF">2024-02-12T04:18:55Z</dcterms:modified>
</cp:coreProperties>
</file>