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31"/>
  </p:notesMasterIdLst>
  <p:sldIdLst>
    <p:sldId id="457" r:id="rId2"/>
    <p:sldId id="258" r:id="rId3"/>
    <p:sldId id="416" r:id="rId4"/>
    <p:sldId id="256" r:id="rId5"/>
    <p:sldId id="257" r:id="rId6"/>
    <p:sldId id="461" r:id="rId7"/>
    <p:sldId id="470" r:id="rId8"/>
    <p:sldId id="471" r:id="rId9"/>
    <p:sldId id="462" r:id="rId10"/>
    <p:sldId id="472" r:id="rId11"/>
    <p:sldId id="473" r:id="rId12"/>
    <p:sldId id="460" r:id="rId13"/>
    <p:sldId id="474" r:id="rId14"/>
    <p:sldId id="475" r:id="rId15"/>
    <p:sldId id="476" r:id="rId16"/>
    <p:sldId id="477" r:id="rId17"/>
    <p:sldId id="478" r:id="rId18"/>
    <p:sldId id="480" r:id="rId19"/>
    <p:sldId id="481" r:id="rId20"/>
    <p:sldId id="482" r:id="rId21"/>
    <p:sldId id="465" r:id="rId22"/>
    <p:sldId id="483" r:id="rId23"/>
    <p:sldId id="484" r:id="rId24"/>
    <p:sldId id="487" r:id="rId25"/>
    <p:sldId id="488" r:id="rId26"/>
    <p:sldId id="489" r:id="rId27"/>
    <p:sldId id="490" r:id="rId28"/>
    <p:sldId id="491" r:id="rId29"/>
    <p:sldId id="318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7500"/>
    <a:srgbClr val="644C00"/>
    <a:srgbClr val="8E6C00"/>
    <a:srgbClr val="463500"/>
    <a:srgbClr val="CC66FF"/>
    <a:srgbClr val="42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97" autoAdjust="0"/>
    <p:restoredTop sz="94454" autoAdjust="0"/>
  </p:normalViewPr>
  <p:slideViewPr>
    <p:cSldViewPr snapToGrid="0">
      <p:cViewPr varScale="1">
        <p:scale>
          <a:sx n="56" d="100"/>
          <a:sy n="56" d="100"/>
        </p:scale>
        <p:origin x="108" y="2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7F557-1BAF-4921-AF4A-05107E4A1CDE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B06C6-8BDF-44E6-8A2F-65F38D1FFD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364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005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420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284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687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514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223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606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01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0285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316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335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382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2042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7083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2003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197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3050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7333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9352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691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1998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9351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7908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06C6-8BDF-44E6-8A2F-65F38D1FFDD6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480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324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371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68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265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845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59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3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527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th-TH" dirty="0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702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68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344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28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jpg"/><Relationship Id="rId7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41.png"/><Relationship Id="rId4" Type="http://schemas.openxmlformats.org/officeDocument/2006/relationships/image" Target="../media/image20.jp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7" Type="http://schemas.openxmlformats.org/officeDocument/2006/relationships/image" Target="../media/image6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g"/><Relationship Id="rId5" Type="http://schemas.openxmlformats.org/officeDocument/2006/relationships/image" Target="../media/image6.png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image" Target="../media/image68.jpg"/><Relationship Id="rId7" Type="http://schemas.openxmlformats.org/officeDocument/2006/relationships/image" Target="../media/image7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g"/><Relationship Id="rId5" Type="http://schemas.openxmlformats.org/officeDocument/2006/relationships/image" Target="../media/image70.jpg"/><Relationship Id="rId4" Type="http://schemas.openxmlformats.org/officeDocument/2006/relationships/image" Target="../media/image69.png"/><Relationship Id="rId9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4.jp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69.png"/><Relationship Id="rId4" Type="http://schemas.openxmlformats.org/officeDocument/2006/relationships/image" Target="../media/image75.jpg"/><Relationship Id="rId9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4.jpg"/><Relationship Id="rId7" Type="http://schemas.openxmlformats.org/officeDocument/2006/relationships/image" Target="../media/image5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g"/><Relationship Id="rId5" Type="http://schemas.openxmlformats.org/officeDocument/2006/relationships/image" Target="../media/image80.jpg"/><Relationship Id="rId4" Type="http://schemas.openxmlformats.org/officeDocument/2006/relationships/image" Target="../media/image79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g"/><Relationship Id="rId5" Type="http://schemas.openxmlformats.org/officeDocument/2006/relationships/image" Target="../media/image84.jpg"/><Relationship Id="rId4" Type="http://schemas.openxmlformats.org/officeDocument/2006/relationships/image" Target="../media/image83.jpg"/><Relationship Id="rId9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g"/><Relationship Id="rId5" Type="http://schemas.openxmlformats.org/officeDocument/2006/relationships/image" Target="../media/image90.jpg"/><Relationship Id="rId4" Type="http://schemas.openxmlformats.org/officeDocument/2006/relationships/image" Target="../media/image89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9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g"/><Relationship Id="rId5" Type="http://schemas.openxmlformats.org/officeDocument/2006/relationships/image" Target="../media/image80.jpg"/><Relationship Id="rId4" Type="http://schemas.openxmlformats.org/officeDocument/2006/relationships/image" Target="../media/image93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g"/><Relationship Id="rId3" Type="http://schemas.openxmlformats.org/officeDocument/2006/relationships/image" Target="../media/image95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g"/><Relationship Id="rId5" Type="http://schemas.openxmlformats.org/officeDocument/2006/relationships/image" Target="../media/image96.jpg"/><Relationship Id="rId4" Type="http://schemas.openxmlformats.org/officeDocument/2006/relationships/image" Target="../media/image12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8.png"/><Relationship Id="rId7" Type="http://schemas.openxmlformats.org/officeDocument/2006/relationships/image" Target="../media/image10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jpg"/><Relationship Id="rId5" Type="http://schemas.openxmlformats.org/officeDocument/2006/relationships/image" Target="../media/image99.jpg"/><Relationship Id="rId4" Type="http://schemas.openxmlformats.org/officeDocument/2006/relationships/image" Target="../media/image95.jpg"/><Relationship Id="rId9" Type="http://schemas.openxmlformats.org/officeDocument/2006/relationships/image" Target="../media/image79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2.jp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5" Type="http://schemas.openxmlformats.org/officeDocument/2006/relationships/image" Target="../media/image104.jpg"/><Relationship Id="rId4" Type="http://schemas.openxmlformats.org/officeDocument/2006/relationships/image" Target="../media/image103.jpg"/><Relationship Id="rId9" Type="http://schemas.openxmlformats.org/officeDocument/2006/relationships/image" Target="../media/image107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รูปภาพ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3" r="12542"/>
          <a:stretch/>
        </p:blipFill>
        <p:spPr>
          <a:xfrm>
            <a:off x="7863839" y="-934706"/>
            <a:ext cx="4220309" cy="7605713"/>
          </a:xfrm>
          <a:prstGeom prst="rect">
            <a:avLst/>
          </a:prstGeom>
        </p:spPr>
      </p:pic>
      <p:sp>
        <p:nvSpPr>
          <p:cNvPr id="23" name="รูปแบบอิสระ 22"/>
          <p:cNvSpPr/>
          <p:nvPr/>
        </p:nvSpPr>
        <p:spPr>
          <a:xfrm>
            <a:off x="7216382" y="218015"/>
            <a:ext cx="1849975" cy="924987"/>
          </a:xfrm>
          <a:custGeom>
            <a:avLst/>
            <a:gdLst>
              <a:gd name="connsiteX0" fmla="*/ 924987 w 1849974"/>
              <a:gd name="connsiteY0" fmla="*/ 0 h 924987"/>
              <a:gd name="connsiteX1" fmla="*/ 1849974 w 1849974"/>
              <a:gd name="connsiteY1" fmla="*/ 924987 h 924987"/>
              <a:gd name="connsiteX2" fmla="*/ 0 w 1849974"/>
              <a:gd name="connsiteY2" fmla="*/ 924987 h 924987"/>
              <a:gd name="connsiteX3" fmla="*/ 924987 w 1849974"/>
              <a:gd name="connsiteY3" fmla="*/ 0 h 924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9974" h="924987">
                <a:moveTo>
                  <a:pt x="924987" y="0"/>
                </a:moveTo>
                <a:lnTo>
                  <a:pt x="1849974" y="924987"/>
                </a:lnTo>
                <a:lnTo>
                  <a:pt x="0" y="924987"/>
                </a:lnTo>
                <a:lnTo>
                  <a:pt x="924987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รูปแบบอิสระ 21"/>
          <p:cNvSpPr/>
          <p:nvPr/>
        </p:nvSpPr>
        <p:spPr>
          <a:xfrm>
            <a:off x="6784367" y="5293895"/>
            <a:ext cx="2714004" cy="1357003"/>
          </a:xfrm>
          <a:custGeom>
            <a:avLst/>
            <a:gdLst>
              <a:gd name="connsiteX0" fmla="*/ 0 w 2714004"/>
              <a:gd name="connsiteY0" fmla="*/ 0 h 1357002"/>
              <a:gd name="connsiteX1" fmla="*/ 2714004 w 2714004"/>
              <a:gd name="connsiteY1" fmla="*/ 0 h 1357002"/>
              <a:gd name="connsiteX2" fmla="*/ 1357002 w 2714004"/>
              <a:gd name="connsiteY2" fmla="*/ 1357002 h 1357002"/>
              <a:gd name="connsiteX3" fmla="*/ 0 w 2714004"/>
              <a:gd name="connsiteY3" fmla="*/ 0 h 1357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004" h="1357002">
                <a:moveTo>
                  <a:pt x="0" y="0"/>
                </a:moveTo>
                <a:lnTo>
                  <a:pt x="2714004" y="0"/>
                </a:lnTo>
                <a:lnTo>
                  <a:pt x="1357002" y="1357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รูปแบบอิสระ 20"/>
          <p:cNvSpPr/>
          <p:nvPr/>
        </p:nvSpPr>
        <p:spPr>
          <a:xfrm>
            <a:off x="0" y="0"/>
            <a:ext cx="12192000" cy="1143000"/>
          </a:xfrm>
          <a:custGeom>
            <a:avLst/>
            <a:gdLst>
              <a:gd name="connsiteX0" fmla="*/ 0 w 12192000"/>
              <a:gd name="connsiteY0" fmla="*/ 0 h 1143000"/>
              <a:gd name="connsiteX1" fmla="*/ 12192000 w 12192000"/>
              <a:gd name="connsiteY1" fmla="*/ 0 h 1143000"/>
              <a:gd name="connsiteX2" fmla="*/ 12192000 w 12192000"/>
              <a:gd name="connsiteY2" fmla="*/ 1143000 h 1143000"/>
              <a:gd name="connsiteX3" fmla="*/ 9066355 w 12192000"/>
              <a:gd name="connsiteY3" fmla="*/ 1143000 h 1143000"/>
              <a:gd name="connsiteX4" fmla="*/ 8141368 w 12192000"/>
              <a:gd name="connsiteY4" fmla="*/ 218013 h 1143000"/>
              <a:gd name="connsiteX5" fmla="*/ 7216381 w 12192000"/>
              <a:gd name="connsiteY5" fmla="*/ 1143000 h 1143000"/>
              <a:gd name="connsiteX6" fmla="*/ 0 w 12192000"/>
              <a:gd name="connsiteY6" fmla="*/ 1143000 h 1143000"/>
              <a:gd name="connsiteX7" fmla="*/ 0 w 12192000"/>
              <a:gd name="connsiteY7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43000">
                <a:moveTo>
                  <a:pt x="0" y="0"/>
                </a:moveTo>
                <a:lnTo>
                  <a:pt x="12192000" y="0"/>
                </a:lnTo>
                <a:lnTo>
                  <a:pt x="12192000" y="1143000"/>
                </a:lnTo>
                <a:lnTo>
                  <a:pt x="9066355" y="1143000"/>
                </a:lnTo>
                <a:lnTo>
                  <a:pt x="8141368" y="218013"/>
                </a:lnTo>
                <a:lnTo>
                  <a:pt x="7216381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รูปแบบอิสระ 18"/>
          <p:cNvSpPr/>
          <p:nvPr/>
        </p:nvSpPr>
        <p:spPr>
          <a:xfrm>
            <a:off x="0" y="5293895"/>
            <a:ext cx="12192000" cy="1575016"/>
          </a:xfrm>
          <a:custGeom>
            <a:avLst/>
            <a:gdLst>
              <a:gd name="connsiteX0" fmla="*/ 0 w 12192000"/>
              <a:gd name="connsiteY0" fmla="*/ 0 h 1575016"/>
              <a:gd name="connsiteX1" fmla="*/ 6784366 w 12192000"/>
              <a:gd name="connsiteY1" fmla="*/ 0 h 1575016"/>
              <a:gd name="connsiteX2" fmla="*/ 8141368 w 12192000"/>
              <a:gd name="connsiteY2" fmla="*/ 1357002 h 1575016"/>
              <a:gd name="connsiteX3" fmla="*/ 9498370 w 12192000"/>
              <a:gd name="connsiteY3" fmla="*/ 0 h 1575016"/>
              <a:gd name="connsiteX4" fmla="*/ 12192000 w 12192000"/>
              <a:gd name="connsiteY4" fmla="*/ 0 h 1575016"/>
              <a:gd name="connsiteX5" fmla="*/ 12192000 w 12192000"/>
              <a:gd name="connsiteY5" fmla="*/ 1575016 h 1575016"/>
              <a:gd name="connsiteX6" fmla="*/ 0 w 12192000"/>
              <a:gd name="connsiteY6" fmla="*/ 1575016 h 1575016"/>
              <a:gd name="connsiteX7" fmla="*/ 0 w 12192000"/>
              <a:gd name="connsiteY7" fmla="*/ 0 h 157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575016">
                <a:moveTo>
                  <a:pt x="0" y="0"/>
                </a:moveTo>
                <a:lnTo>
                  <a:pt x="6784366" y="0"/>
                </a:lnTo>
                <a:lnTo>
                  <a:pt x="8141368" y="1357002"/>
                </a:lnTo>
                <a:lnTo>
                  <a:pt x="9498370" y="0"/>
                </a:lnTo>
                <a:lnTo>
                  <a:pt x="12192000" y="0"/>
                </a:lnTo>
                <a:lnTo>
                  <a:pt x="12192000" y="1575016"/>
                </a:lnTo>
                <a:lnTo>
                  <a:pt x="0" y="157501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5" name="สี่เหลี่ยมผืนผ้า 34"/>
          <p:cNvSpPr/>
          <p:nvPr/>
        </p:nvSpPr>
        <p:spPr>
          <a:xfrm>
            <a:off x="11181637" y="0"/>
            <a:ext cx="1010364" cy="6858000"/>
          </a:xfrm>
          <a:prstGeom prst="rect">
            <a:avLst/>
          </a:prstGeom>
          <a:solidFill>
            <a:srgbClr val="FFC0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สี่เหลี่ยมผืนผ้า 24"/>
          <p:cNvSpPr/>
          <p:nvPr/>
        </p:nvSpPr>
        <p:spPr>
          <a:xfrm rot="2671443">
            <a:off x="5329147" y="3537578"/>
            <a:ext cx="2619263" cy="5798485"/>
          </a:xfrm>
          <a:prstGeom prst="rect">
            <a:avLst/>
          </a:prstGeom>
          <a:solidFill>
            <a:schemeClr val="accent3">
              <a:lumMod val="60000"/>
              <a:lumOff val="4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สี่เหลี่ยมผืนผ้า 25"/>
          <p:cNvSpPr/>
          <p:nvPr/>
        </p:nvSpPr>
        <p:spPr>
          <a:xfrm rot="2671443">
            <a:off x="6812247" y="4235661"/>
            <a:ext cx="2081839" cy="236048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28" name="ตัวเชื่อมต่อตรง 27"/>
          <p:cNvCxnSpPr/>
          <p:nvPr/>
        </p:nvCxnSpPr>
        <p:spPr>
          <a:xfrm flipV="1">
            <a:off x="8657064" y="3158604"/>
            <a:ext cx="3737811" cy="3813133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flipV="1">
            <a:off x="10714186" y="1216668"/>
            <a:ext cx="3737811" cy="381313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flipV="1">
            <a:off x="9836685" y="2506410"/>
            <a:ext cx="3737811" cy="3813133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สี่เหลี่ยมผืนผ้า 31"/>
          <p:cNvSpPr/>
          <p:nvPr/>
        </p:nvSpPr>
        <p:spPr>
          <a:xfrm>
            <a:off x="7068894" y="5060364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นายนัฐพล  หาญสำ</a:t>
            </a:r>
            <a:r>
              <a:rPr lang="th-TH" sz="36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โร</a:t>
            </a:r>
            <a:r>
              <a:rPr lang="th-TH" sz="3600" b="1" dirty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ง</a:t>
            </a:r>
            <a:endParaRPr lang="th-TH" sz="3600" b="1" dirty="0" smtClean="0">
              <a:solidFill>
                <a:prstClr val="white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3" name="สี่เหลี่ยมผืนผ้า 32"/>
          <p:cNvSpPr/>
          <p:nvPr/>
        </p:nvSpPr>
        <p:spPr>
          <a:xfrm>
            <a:off x="307746" y="4361279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b="1" dirty="0">
              <a:solidFill>
                <a:prstClr val="black">
                  <a:lumMod val="75000"/>
                  <a:lumOff val="2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1" y="1214689"/>
            <a:ext cx="12192000" cy="709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41" name="Picture 3" descr="à¸à¸¥à¸à¸²à¸£à¸à¹à¸à¸«à¸²à¸£à¸¹à¸à¸ à¸²à¸à¸ªà¸³à¸«à¸£à¸±à¸ à¸ªà¸à¸ 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800" l="0" r="100000">
                        <a14:foregroundMark x1="27287" y1="48618" x2="37994" y2="39709"/>
                        <a14:foregroundMark x1="64917" y1="39382" x2="78638" y2="47891"/>
                        <a14:foregroundMark x1="22193" y1="72109" x2="47141" y2="85636"/>
                        <a14:foregroundMark x1="64917" y1="80982" x2="78638" y2="735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1853" y="86080"/>
            <a:ext cx="709932" cy="101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สี่เหลี่ยมผืนผ้า 41"/>
          <p:cNvSpPr/>
          <p:nvPr/>
        </p:nvSpPr>
        <p:spPr>
          <a:xfrm rot="2671443">
            <a:off x="6416935" y="4259675"/>
            <a:ext cx="2127446" cy="2636194"/>
          </a:xfrm>
          <a:prstGeom prst="rect">
            <a:avLst/>
          </a:prstGeom>
          <a:noFill/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กล่องข้อความ 3"/>
          <p:cNvSpPr txBox="1"/>
          <p:nvPr/>
        </p:nvSpPr>
        <p:spPr>
          <a:xfrm>
            <a:off x="-121996" y="2182005"/>
            <a:ext cx="8017270" cy="1754326"/>
          </a:xfrm>
          <a:prstGeom prst="rect">
            <a:avLst/>
          </a:prstGeom>
          <a:noFill/>
          <a:ln>
            <a:noFill/>
          </a:ln>
          <a:effectLst>
            <a:glow rad="965200">
              <a:schemeClr val="bg1"/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คณะกรรมการประเมินประสิทธิภาพ</a:t>
            </a:r>
          </a:p>
          <a:p>
            <a:pPr algn="ctr"/>
            <a:r>
              <a:rPr lang="th-TH" sz="3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และประสิทธิผลการปฏิบัติงานของข้าราชการครู</a:t>
            </a:r>
          </a:p>
          <a:p>
            <a:pPr algn="ctr"/>
            <a:r>
              <a:rPr lang="th-TH" sz="3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และบุคลากรทางการศึกษา สายงานการสอน</a:t>
            </a:r>
          </a:p>
        </p:txBody>
      </p:sp>
      <p:sp>
        <p:nvSpPr>
          <p:cNvPr id="31" name="สี่เหลี่ยมผืนผ้า 30"/>
          <p:cNvSpPr/>
          <p:nvPr/>
        </p:nvSpPr>
        <p:spPr>
          <a:xfrm>
            <a:off x="429564" y="1207894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5400" b="1" dirty="0" smtClean="0">
                <a:solidFill>
                  <a:prstClr val="black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ยินดีต้อนรับ</a:t>
            </a:r>
            <a:endParaRPr lang="en-US" sz="5400" b="1" dirty="0">
              <a:solidFill>
                <a:prstClr val="black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341" y="4618584"/>
            <a:ext cx="1773866" cy="1328688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-340681" y="6063861"/>
            <a:ext cx="4865627" cy="728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prstClr val="white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โรงเรียนนาเชือกพิทยาสรรค์</a:t>
            </a:r>
            <a:endParaRPr lang="th-TH" sz="3600" b="1" dirty="0">
              <a:solidFill>
                <a:prstClr val="white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709829" y="5944644"/>
            <a:ext cx="3481217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ตัวเชื่อมต่อตรง 9"/>
          <p:cNvCxnSpPr/>
          <p:nvPr/>
        </p:nvCxnSpPr>
        <p:spPr>
          <a:xfrm flipH="1">
            <a:off x="44671" y="6052710"/>
            <a:ext cx="3880215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สี่เหลี่ยมผืนผ้า 1"/>
          <p:cNvSpPr/>
          <p:nvPr/>
        </p:nvSpPr>
        <p:spPr>
          <a:xfrm>
            <a:off x="1746700" y="4020819"/>
            <a:ext cx="4248443" cy="806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tx2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ด้วยความยินดียิ่ง</a:t>
            </a:r>
            <a:endParaRPr lang="th-TH" sz="3600" b="1" dirty="0">
              <a:solidFill>
                <a:schemeClr val="tx2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>
          <a:xfrm>
            <a:off x="5690376" y="6435755"/>
            <a:ext cx="7615990" cy="257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2400" b="1" dirty="0" smtClean="0">
                <a:solidFill>
                  <a:schemeClr val="bg1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                      ครูกลุ่มสาระการเรียนรู้สังคมศึกษา ศาสนา และวัฒนธรรม</a:t>
            </a:r>
            <a:r>
              <a:rPr lang="th-TH" sz="2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/>
            </a:r>
            <a:br>
              <a:rPr lang="th-TH" sz="2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</a:br>
            <a:r>
              <a:rPr lang="th-TH" sz="2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     </a:t>
            </a:r>
            <a:endParaRPr lang="en-US" sz="2400" b="1" dirty="0">
              <a:solidFill>
                <a:prstClr val="black">
                  <a:lumMod val="85000"/>
                  <a:lumOff val="1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4" name="สี่เหลี่ยมผืนผ้า 33"/>
          <p:cNvSpPr/>
          <p:nvPr/>
        </p:nvSpPr>
        <p:spPr>
          <a:xfrm>
            <a:off x="7681352" y="5455683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ผู้ขอรับการประเมิน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38" name="Picture 8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xmlns="" id="{B38208E6-BEC4-134A-8D43-E3680CA41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399" y="254156"/>
            <a:ext cx="1855188" cy="66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09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รูปภาพ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876" y="-934706"/>
            <a:ext cx="5736836" cy="7605713"/>
          </a:xfrm>
          <a:prstGeom prst="rect">
            <a:avLst/>
          </a:prstGeom>
        </p:spPr>
      </p:pic>
      <p:sp>
        <p:nvSpPr>
          <p:cNvPr id="23" name="รูปแบบอิสระ 22"/>
          <p:cNvSpPr/>
          <p:nvPr/>
        </p:nvSpPr>
        <p:spPr>
          <a:xfrm>
            <a:off x="7216382" y="218015"/>
            <a:ext cx="1849975" cy="924987"/>
          </a:xfrm>
          <a:custGeom>
            <a:avLst/>
            <a:gdLst>
              <a:gd name="connsiteX0" fmla="*/ 924987 w 1849974"/>
              <a:gd name="connsiteY0" fmla="*/ 0 h 924987"/>
              <a:gd name="connsiteX1" fmla="*/ 1849974 w 1849974"/>
              <a:gd name="connsiteY1" fmla="*/ 924987 h 924987"/>
              <a:gd name="connsiteX2" fmla="*/ 0 w 1849974"/>
              <a:gd name="connsiteY2" fmla="*/ 924987 h 924987"/>
              <a:gd name="connsiteX3" fmla="*/ 924987 w 1849974"/>
              <a:gd name="connsiteY3" fmla="*/ 0 h 924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9974" h="924987">
                <a:moveTo>
                  <a:pt x="924987" y="0"/>
                </a:moveTo>
                <a:lnTo>
                  <a:pt x="1849974" y="924987"/>
                </a:lnTo>
                <a:lnTo>
                  <a:pt x="0" y="924987"/>
                </a:lnTo>
                <a:lnTo>
                  <a:pt x="924987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รูปแบบอิสระ 21"/>
          <p:cNvSpPr/>
          <p:nvPr/>
        </p:nvSpPr>
        <p:spPr>
          <a:xfrm>
            <a:off x="6784367" y="5293895"/>
            <a:ext cx="2714004" cy="1357003"/>
          </a:xfrm>
          <a:custGeom>
            <a:avLst/>
            <a:gdLst>
              <a:gd name="connsiteX0" fmla="*/ 0 w 2714004"/>
              <a:gd name="connsiteY0" fmla="*/ 0 h 1357002"/>
              <a:gd name="connsiteX1" fmla="*/ 2714004 w 2714004"/>
              <a:gd name="connsiteY1" fmla="*/ 0 h 1357002"/>
              <a:gd name="connsiteX2" fmla="*/ 1357002 w 2714004"/>
              <a:gd name="connsiteY2" fmla="*/ 1357002 h 1357002"/>
              <a:gd name="connsiteX3" fmla="*/ 0 w 2714004"/>
              <a:gd name="connsiteY3" fmla="*/ 0 h 1357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004" h="1357002">
                <a:moveTo>
                  <a:pt x="0" y="0"/>
                </a:moveTo>
                <a:lnTo>
                  <a:pt x="2714004" y="0"/>
                </a:lnTo>
                <a:lnTo>
                  <a:pt x="1357002" y="1357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รูปแบบอิสระ 20"/>
          <p:cNvSpPr/>
          <p:nvPr/>
        </p:nvSpPr>
        <p:spPr>
          <a:xfrm>
            <a:off x="0" y="0"/>
            <a:ext cx="12192000" cy="1143000"/>
          </a:xfrm>
          <a:custGeom>
            <a:avLst/>
            <a:gdLst>
              <a:gd name="connsiteX0" fmla="*/ 0 w 12192000"/>
              <a:gd name="connsiteY0" fmla="*/ 0 h 1143000"/>
              <a:gd name="connsiteX1" fmla="*/ 12192000 w 12192000"/>
              <a:gd name="connsiteY1" fmla="*/ 0 h 1143000"/>
              <a:gd name="connsiteX2" fmla="*/ 12192000 w 12192000"/>
              <a:gd name="connsiteY2" fmla="*/ 1143000 h 1143000"/>
              <a:gd name="connsiteX3" fmla="*/ 9066355 w 12192000"/>
              <a:gd name="connsiteY3" fmla="*/ 1143000 h 1143000"/>
              <a:gd name="connsiteX4" fmla="*/ 8141368 w 12192000"/>
              <a:gd name="connsiteY4" fmla="*/ 218013 h 1143000"/>
              <a:gd name="connsiteX5" fmla="*/ 7216381 w 12192000"/>
              <a:gd name="connsiteY5" fmla="*/ 1143000 h 1143000"/>
              <a:gd name="connsiteX6" fmla="*/ 0 w 12192000"/>
              <a:gd name="connsiteY6" fmla="*/ 1143000 h 1143000"/>
              <a:gd name="connsiteX7" fmla="*/ 0 w 12192000"/>
              <a:gd name="connsiteY7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43000">
                <a:moveTo>
                  <a:pt x="0" y="0"/>
                </a:moveTo>
                <a:lnTo>
                  <a:pt x="12192000" y="0"/>
                </a:lnTo>
                <a:lnTo>
                  <a:pt x="12192000" y="1143000"/>
                </a:lnTo>
                <a:lnTo>
                  <a:pt x="9066355" y="1143000"/>
                </a:lnTo>
                <a:lnTo>
                  <a:pt x="8141368" y="218013"/>
                </a:lnTo>
                <a:lnTo>
                  <a:pt x="7216381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รูปแบบอิสระ 18"/>
          <p:cNvSpPr/>
          <p:nvPr/>
        </p:nvSpPr>
        <p:spPr>
          <a:xfrm>
            <a:off x="0" y="5293895"/>
            <a:ext cx="12192000" cy="1575016"/>
          </a:xfrm>
          <a:custGeom>
            <a:avLst/>
            <a:gdLst>
              <a:gd name="connsiteX0" fmla="*/ 0 w 12192000"/>
              <a:gd name="connsiteY0" fmla="*/ 0 h 1575016"/>
              <a:gd name="connsiteX1" fmla="*/ 6784366 w 12192000"/>
              <a:gd name="connsiteY1" fmla="*/ 0 h 1575016"/>
              <a:gd name="connsiteX2" fmla="*/ 8141368 w 12192000"/>
              <a:gd name="connsiteY2" fmla="*/ 1357002 h 1575016"/>
              <a:gd name="connsiteX3" fmla="*/ 9498370 w 12192000"/>
              <a:gd name="connsiteY3" fmla="*/ 0 h 1575016"/>
              <a:gd name="connsiteX4" fmla="*/ 12192000 w 12192000"/>
              <a:gd name="connsiteY4" fmla="*/ 0 h 1575016"/>
              <a:gd name="connsiteX5" fmla="*/ 12192000 w 12192000"/>
              <a:gd name="connsiteY5" fmla="*/ 1575016 h 1575016"/>
              <a:gd name="connsiteX6" fmla="*/ 0 w 12192000"/>
              <a:gd name="connsiteY6" fmla="*/ 1575016 h 1575016"/>
              <a:gd name="connsiteX7" fmla="*/ 0 w 12192000"/>
              <a:gd name="connsiteY7" fmla="*/ 0 h 157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575016">
                <a:moveTo>
                  <a:pt x="0" y="0"/>
                </a:moveTo>
                <a:lnTo>
                  <a:pt x="6784366" y="0"/>
                </a:lnTo>
                <a:lnTo>
                  <a:pt x="8141368" y="1357002"/>
                </a:lnTo>
                <a:lnTo>
                  <a:pt x="9498370" y="0"/>
                </a:lnTo>
                <a:lnTo>
                  <a:pt x="12192000" y="0"/>
                </a:lnTo>
                <a:lnTo>
                  <a:pt x="12192000" y="1575016"/>
                </a:lnTo>
                <a:lnTo>
                  <a:pt x="0" y="157501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สี่เหลี่ยมผืนผ้า 34"/>
          <p:cNvSpPr/>
          <p:nvPr/>
        </p:nvSpPr>
        <p:spPr>
          <a:xfrm>
            <a:off x="11181637" y="0"/>
            <a:ext cx="1010364" cy="6858000"/>
          </a:xfrm>
          <a:prstGeom prst="rect">
            <a:avLst/>
          </a:prstGeom>
          <a:solidFill>
            <a:srgbClr val="FFC0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สี่เหลี่ยมผืนผ้า 24"/>
          <p:cNvSpPr/>
          <p:nvPr/>
        </p:nvSpPr>
        <p:spPr>
          <a:xfrm rot="2671443">
            <a:off x="5155156" y="3280080"/>
            <a:ext cx="2824952" cy="5798485"/>
          </a:xfrm>
          <a:prstGeom prst="rect">
            <a:avLst/>
          </a:prstGeom>
          <a:solidFill>
            <a:schemeClr val="accent3">
              <a:lumMod val="60000"/>
              <a:lumOff val="4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สี่เหลี่ยมผืนผ้า 25"/>
          <p:cNvSpPr/>
          <p:nvPr/>
        </p:nvSpPr>
        <p:spPr>
          <a:xfrm rot="2671443">
            <a:off x="6463449" y="3791707"/>
            <a:ext cx="2373799" cy="237342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8" name="ตัวเชื่อมต่อตรง 27"/>
          <p:cNvCxnSpPr/>
          <p:nvPr/>
        </p:nvCxnSpPr>
        <p:spPr>
          <a:xfrm flipV="1">
            <a:off x="8502316" y="3158604"/>
            <a:ext cx="3737811" cy="3813133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flipV="1">
            <a:off x="9839909" y="1962312"/>
            <a:ext cx="3737811" cy="3813133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flipV="1">
            <a:off x="9498371" y="2701139"/>
            <a:ext cx="3737811" cy="3813133"/>
          </a:xfrm>
          <a:prstGeom prst="line">
            <a:avLst/>
          </a:prstGeom>
          <a:ln w="28575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สี่เหลี่ยมผืนผ้า 31"/>
          <p:cNvSpPr/>
          <p:nvPr/>
        </p:nvSpPr>
        <p:spPr>
          <a:xfrm>
            <a:off x="-227591" y="3528430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600" b="1" dirty="0" smtClean="0">
                <a:solidFill>
                  <a:schemeClr val="accent1">
                    <a:lumMod val="50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นายนัฐพล  หาญสำโร</a:t>
            </a:r>
            <a:r>
              <a:rPr lang="th-TH" sz="3600" b="1" dirty="0">
                <a:solidFill>
                  <a:schemeClr val="accent1">
                    <a:lumMod val="50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ง</a:t>
            </a:r>
            <a:endParaRPr lang="th-TH" sz="3600" b="1" dirty="0" smtClean="0">
              <a:solidFill>
                <a:schemeClr val="accent1">
                  <a:lumMod val="50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3" name="สี่เหลี่ยมผืนผ้า 32"/>
          <p:cNvSpPr/>
          <p:nvPr/>
        </p:nvSpPr>
        <p:spPr>
          <a:xfrm>
            <a:off x="307746" y="4361279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4" name="สี่เหลี่ยมผืนผ้า 33"/>
          <p:cNvSpPr/>
          <p:nvPr/>
        </p:nvSpPr>
        <p:spPr>
          <a:xfrm>
            <a:off x="-268880" y="4054000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2800" b="1" dirty="0" smtClean="0">
                <a:solidFill>
                  <a:schemeClr val="accent1">
                    <a:lumMod val="50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ผู้ขอรับการประเมิน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1" y="1214689"/>
            <a:ext cx="12192000" cy="709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40" name="สี่เหลี่ยมผืนผ้า 39"/>
          <p:cNvSpPr/>
          <p:nvPr/>
        </p:nvSpPr>
        <p:spPr>
          <a:xfrm rot="2728141">
            <a:off x="3145366" y="5433565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2400" b="1" dirty="0" smtClean="0"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ปีการศึกษา </a:t>
            </a:r>
            <a:r>
              <a:rPr lang="en-US" sz="2400" b="1" dirty="0" smtClean="0">
                <a:latin typeface="ThaiSans Neue UltLt" panose="02000000000000000000" pitchFamily="50" charset="-34"/>
                <a:cs typeface="ThaiSans Neue UltLt" panose="02000000000000000000" pitchFamily="50" charset="-34"/>
              </a:rPr>
              <a:t>2564</a:t>
            </a:r>
            <a:endParaRPr lang="en-US" sz="2400" b="1" dirty="0">
              <a:solidFill>
                <a:schemeClr val="tx1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41" name="Picture 3" descr="à¸à¸¥à¸à¸²à¸£à¸à¹à¸à¸«à¸²à¸£à¸¹à¸à¸ à¸²à¸à¸ªà¸³à¸«à¸£à¸±à¸ à¸ªà¸à¸ 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800" l="0" r="100000">
                        <a14:foregroundMark x1="27287" y1="48618" x2="37994" y2="39709"/>
                        <a14:foregroundMark x1="64917" y1="39382" x2="78638" y2="47891"/>
                        <a14:foregroundMark x1="22193" y1="72109" x2="47141" y2="85636"/>
                        <a14:foregroundMark x1="64917" y1="80982" x2="78638" y2="735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1853" y="128284"/>
            <a:ext cx="709932" cy="101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สี่เหลี่ยมผืนผ้า 41"/>
          <p:cNvSpPr/>
          <p:nvPr/>
        </p:nvSpPr>
        <p:spPr>
          <a:xfrm rot="2671443">
            <a:off x="6099597" y="3813067"/>
            <a:ext cx="2622523" cy="2732902"/>
          </a:xfrm>
          <a:prstGeom prst="rect">
            <a:avLst/>
          </a:prstGeom>
          <a:noFill/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กล่องข้อความ 3"/>
          <p:cNvSpPr txBox="1"/>
          <p:nvPr/>
        </p:nvSpPr>
        <p:spPr>
          <a:xfrm>
            <a:off x="-670094" y="2006525"/>
            <a:ext cx="8017270" cy="1323439"/>
          </a:xfrm>
          <a:prstGeom prst="rect">
            <a:avLst/>
          </a:prstGeom>
          <a:noFill/>
          <a:ln>
            <a:noFill/>
          </a:ln>
          <a:effectLst>
            <a:glow rad="965200">
              <a:schemeClr val="bg1"/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รายงานผลการปฏิบัติงาน </a:t>
            </a:r>
          </a:p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ภาคเรียนที่ 1 ปีการศึกษา 2564 </a:t>
            </a:r>
          </a:p>
        </p:txBody>
      </p:sp>
      <p:sp>
        <p:nvSpPr>
          <p:cNvPr id="31" name="สี่เหลี่ยมผืนผ้า 30"/>
          <p:cNvSpPr/>
          <p:nvPr/>
        </p:nvSpPr>
        <p:spPr>
          <a:xfrm>
            <a:off x="-346517" y="1220766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 dirty="0">
              <a:solidFill>
                <a:schemeClr val="tx1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663" y="4336134"/>
            <a:ext cx="1773866" cy="1328688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44671" y="5109911"/>
            <a:ext cx="4865627" cy="14068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โรงเรียนนาเชือกพิทยาสรรค์</a:t>
            </a:r>
            <a:endParaRPr lang="th-TH" sz="3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709829" y="6043120"/>
            <a:ext cx="3481217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ตัวเชื่อมต่อตรง 9"/>
          <p:cNvCxnSpPr/>
          <p:nvPr/>
        </p:nvCxnSpPr>
        <p:spPr>
          <a:xfrm flipH="1">
            <a:off x="44671" y="6179322"/>
            <a:ext cx="3880215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8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xmlns="" id="{B38208E6-BEC4-134A-8D43-E3680CA41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522" y="267598"/>
            <a:ext cx="1855188" cy="66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96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สี่เหลี่ยมด้านขนาน 16"/>
          <p:cNvSpPr/>
          <p:nvPr/>
        </p:nvSpPr>
        <p:spPr>
          <a:xfrm>
            <a:off x="4286245" y="-8023"/>
            <a:ext cx="5651341" cy="6858000"/>
          </a:xfrm>
          <a:prstGeom prst="parallelogram">
            <a:avLst>
              <a:gd name="adj" fmla="val 51498"/>
            </a:avLst>
          </a:prstGeom>
          <a:solidFill>
            <a:srgbClr val="FFFF0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6" name="สี่เหลี่ยมด้านขนาน 15"/>
          <p:cNvSpPr/>
          <p:nvPr/>
        </p:nvSpPr>
        <p:spPr>
          <a:xfrm>
            <a:off x="-2197768" y="1084845"/>
            <a:ext cx="9893967" cy="3643131"/>
          </a:xfrm>
          <a:prstGeom prst="parallelogram">
            <a:avLst>
              <a:gd name="adj" fmla="val 43408"/>
            </a:avLst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4" name="สี่เหลี่ยมด้านขนาน 3"/>
          <p:cNvSpPr/>
          <p:nvPr/>
        </p:nvSpPr>
        <p:spPr>
          <a:xfrm>
            <a:off x="-1343341" y="1171073"/>
            <a:ext cx="7668127" cy="3224463"/>
          </a:xfrm>
          <a:prstGeom prst="parallelogram">
            <a:avLst>
              <a:gd name="adj" fmla="val 43408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5" name="สี่เหลี่ยมด้านขนาน 4"/>
          <p:cNvSpPr/>
          <p:nvPr/>
        </p:nvSpPr>
        <p:spPr>
          <a:xfrm>
            <a:off x="-1752527" y="2151376"/>
            <a:ext cx="7668127" cy="4833477"/>
          </a:xfrm>
          <a:prstGeom prst="parallelogram">
            <a:avLst>
              <a:gd name="adj" fmla="val 43408"/>
            </a:avLst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6" name="สี่เหลี่ยมด้านขนาน 5"/>
          <p:cNvSpPr/>
          <p:nvPr/>
        </p:nvSpPr>
        <p:spPr>
          <a:xfrm>
            <a:off x="4149970" y="1190071"/>
            <a:ext cx="10388732" cy="5370404"/>
          </a:xfrm>
          <a:prstGeom prst="parallelogram">
            <a:avLst>
              <a:gd name="adj" fmla="val 43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-362499" y="1149479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40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ข้อมูลส่วนตัวผู้ขอรับการประเมิน</a:t>
            </a:r>
            <a:endParaRPr lang="en-US" sz="4000" b="1" dirty="0">
              <a:solidFill>
                <a:prstClr val="black">
                  <a:lumMod val="85000"/>
                  <a:lumOff val="1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5277851" y="5152299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40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นายนัฐพล หาญสำโรง</a:t>
            </a:r>
            <a:br>
              <a:rPr lang="th-TH" sz="40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</a:br>
            <a:endParaRPr lang="en-US" sz="4000" b="1" dirty="0">
              <a:solidFill>
                <a:prstClr val="black">
                  <a:lumMod val="85000"/>
                  <a:lumOff val="1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-1554331" y="2075691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เกิดเมื่อ </a:t>
            </a:r>
            <a:r>
              <a:rPr lang="en-US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19 </a:t>
            </a:r>
            <a:r>
              <a:rPr lang="th-TH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มีนาคม </a:t>
            </a:r>
            <a:r>
              <a:rPr lang="en-US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2532</a:t>
            </a:r>
            <a:endParaRPr lang="en-US" sz="3200" b="1" dirty="0">
              <a:solidFill>
                <a:prstClr val="white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101350" y="2075691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ปัจจุบันอายุ </a:t>
            </a:r>
            <a:r>
              <a:rPr lang="en-US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32 </a:t>
            </a:r>
            <a:r>
              <a:rPr lang="th-TH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ปี</a:t>
            </a:r>
            <a:endParaRPr lang="en-US" sz="3200" b="1" dirty="0">
              <a:solidFill>
                <a:prstClr val="white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318643" y="3405917"/>
            <a:ext cx="6914149" cy="658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อายุราชการ </a:t>
            </a:r>
            <a:r>
              <a:rPr lang="en-US" sz="3200" b="1" dirty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7</a:t>
            </a:r>
            <a:r>
              <a:rPr lang="en-US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 </a:t>
            </a:r>
            <a:r>
              <a:rPr lang="th-TH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ปี  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-1032245" y="2651710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รับราชการเมื่อ </a:t>
            </a:r>
            <a:r>
              <a:rPr lang="en-US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27 </a:t>
            </a:r>
            <a:r>
              <a:rPr lang="th-TH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พฤษภาคม </a:t>
            </a:r>
            <a:r>
              <a:rPr lang="en-US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2557</a:t>
            </a:r>
            <a:endParaRPr lang="en-US" sz="3200" b="1" dirty="0">
              <a:solidFill>
                <a:prstClr val="white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-788381" y="1369955"/>
            <a:ext cx="7615990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prstClr val="black">
                  <a:lumMod val="85000"/>
                  <a:lumOff val="1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658" y="-260046"/>
            <a:ext cx="4658471" cy="5305480"/>
          </a:xfrm>
          <a:prstGeom prst="rect">
            <a:avLst/>
          </a:prstGeom>
          <a:effectLst>
            <a:glow rad="215900">
              <a:schemeClr val="accent4">
                <a:lumMod val="40000"/>
                <a:lumOff val="60000"/>
                <a:alpha val="50000"/>
              </a:schemeClr>
            </a:glow>
            <a:softEdge rad="0"/>
          </a:effectLst>
        </p:spPr>
      </p:pic>
      <p:sp>
        <p:nvSpPr>
          <p:cNvPr id="19" name="สี่เหลี่ยมผืนผ้า 18"/>
          <p:cNvSpPr/>
          <p:nvPr/>
        </p:nvSpPr>
        <p:spPr>
          <a:xfrm>
            <a:off x="4899315" y="5518867"/>
            <a:ext cx="7615990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2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                      ครูกลุ่มสาระการเรียนรู้สังคมศึกษา ศาสนาและวัฒนธรรม</a:t>
            </a:r>
            <a:br>
              <a:rPr lang="th-TH" sz="2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</a:br>
            <a:r>
              <a:rPr lang="th-TH" sz="2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     โรงเรียนนาเชือกพิทยาสรรค์ สำนักงานเขตพื้นที่การศึกษามัธยมศึกษามหาสารคาม</a:t>
            </a:r>
            <a:endParaRPr lang="en-US" sz="2400" b="1" dirty="0">
              <a:solidFill>
                <a:prstClr val="black">
                  <a:lumMod val="85000"/>
                  <a:lumOff val="1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-303265" y="5180310"/>
            <a:ext cx="8774052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24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                  วุฒิการศึกษา</a:t>
            </a:r>
          </a:p>
          <a:p>
            <a:r>
              <a:rPr lang="th-TH" sz="2000" b="1" dirty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 </a:t>
            </a:r>
            <a:r>
              <a:rPr lang="th-TH" sz="20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                     ระดับปริญญาตรี สาขาสังคมศึกษา </a:t>
            </a:r>
            <a:br>
              <a:rPr lang="th-TH" sz="20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</a:br>
            <a:r>
              <a:rPr lang="th-TH" sz="20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                                </a:t>
            </a:r>
            <a:endParaRPr lang="en-US" sz="2000" b="1" dirty="0">
              <a:solidFill>
                <a:prstClr val="white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6697" y="5663639"/>
            <a:ext cx="8774052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20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                 ระดับปริญญาโท สาขาการบริหารการศึกษา </a:t>
            </a:r>
            <a:br>
              <a:rPr lang="th-TH" sz="20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</a:br>
            <a:r>
              <a:rPr lang="th-TH" sz="20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                                   </a:t>
            </a:r>
            <a:endParaRPr lang="en-US" sz="2000" b="1" dirty="0">
              <a:solidFill>
                <a:prstClr val="white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6354" y="88481"/>
            <a:ext cx="1479089" cy="1108046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9157" y="130216"/>
            <a:ext cx="707197" cy="1018120"/>
          </a:xfrm>
          <a:prstGeom prst="rect">
            <a:avLst/>
          </a:prstGeom>
        </p:spPr>
      </p:pic>
      <p:sp>
        <p:nvSpPr>
          <p:cNvPr id="24" name="สี่เหลี่ยมผืนผ้า 23"/>
          <p:cNvSpPr/>
          <p:nvPr/>
        </p:nvSpPr>
        <p:spPr>
          <a:xfrm>
            <a:off x="290310" y="3936809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ปัจจุบันเป็นข้าราชการ อันดับ </a:t>
            </a:r>
            <a:r>
              <a:rPr lang="th-TH" sz="3200" b="1" dirty="0" err="1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คศ</a:t>
            </a:r>
            <a:r>
              <a:rPr lang="th-TH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.2</a:t>
            </a:r>
          </a:p>
          <a:p>
            <a:r>
              <a:rPr lang="th-TH" sz="32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ขั้น 26,620 บาท</a:t>
            </a:r>
            <a:endParaRPr lang="en-US" sz="3200" b="1" dirty="0">
              <a:solidFill>
                <a:prstClr val="white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21" name="Picture 8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xmlns="" id="{B38208E6-BEC4-134A-8D43-E3680CA41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199" y="505448"/>
            <a:ext cx="1855188" cy="66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11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สี่เหลี่ยมด้านขนาน 16"/>
          <p:cNvSpPr/>
          <p:nvPr/>
        </p:nvSpPr>
        <p:spPr>
          <a:xfrm>
            <a:off x="4286245" y="-8023"/>
            <a:ext cx="5651341" cy="6858000"/>
          </a:xfrm>
          <a:prstGeom prst="parallelogram">
            <a:avLst>
              <a:gd name="adj" fmla="val 51498"/>
            </a:avLst>
          </a:prstGeom>
          <a:solidFill>
            <a:srgbClr val="FFFF0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6" name="สี่เหลี่ยมด้านขนาน 15"/>
          <p:cNvSpPr/>
          <p:nvPr/>
        </p:nvSpPr>
        <p:spPr>
          <a:xfrm>
            <a:off x="-2197768" y="1084845"/>
            <a:ext cx="9893967" cy="3643131"/>
          </a:xfrm>
          <a:prstGeom prst="parallelogram">
            <a:avLst>
              <a:gd name="adj" fmla="val 43408"/>
            </a:avLst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" name="สี่เหลี่ยมด้านขนาน 3"/>
          <p:cNvSpPr/>
          <p:nvPr/>
        </p:nvSpPr>
        <p:spPr>
          <a:xfrm>
            <a:off x="-2705549" y="1142275"/>
            <a:ext cx="7668127" cy="3224463"/>
          </a:xfrm>
          <a:prstGeom prst="parallelogram">
            <a:avLst>
              <a:gd name="adj" fmla="val 43408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" name="สี่เหลี่ยมด้านขนาน 4"/>
          <p:cNvSpPr/>
          <p:nvPr/>
        </p:nvSpPr>
        <p:spPr>
          <a:xfrm>
            <a:off x="-3260226" y="1586759"/>
            <a:ext cx="7668127" cy="5425061"/>
          </a:xfrm>
          <a:prstGeom prst="parallelogram">
            <a:avLst>
              <a:gd name="adj" fmla="val 43408"/>
            </a:avLst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" name="สี่เหลี่ยมด้านขนาน 5"/>
          <p:cNvSpPr/>
          <p:nvPr/>
        </p:nvSpPr>
        <p:spPr>
          <a:xfrm>
            <a:off x="1839386" y="11813"/>
            <a:ext cx="14272520" cy="7285177"/>
          </a:xfrm>
          <a:prstGeom prst="parallelogram">
            <a:avLst>
              <a:gd name="adj" fmla="val 43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-3447094" y="99934"/>
            <a:ext cx="13078328" cy="8089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หน้าที่และความรับผิดชอบ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3811829" y="3007443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-746845" y="782172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200" b="1" dirty="0" smtClean="0">
                <a:solidFill>
                  <a:schemeClr val="accent5">
                    <a:lumMod val="50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นายนัฐพล หาญสำโรง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-918321" y="1656368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bg1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-1392332" y="2181560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bg1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-2290593" y="3603606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bg1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-1173583" y="3037979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bg1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4534817" y="738796"/>
            <a:ext cx="7615990" cy="534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- สอนวิชาสังคมศึกษาฯ รหัส ส22101 ชั้นมัธยมศึกษาปีที่ 2/1 - 2/3     จำนวน 9 ชม.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9639" y="2086244"/>
            <a:ext cx="4206767" cy="4791040"/>
          </a:xfrm>
          <a:prstGeom prst="rect">
            <a:avLst/>
          </a:prstGeom>
        </p:spPr>
      </p:pic>
      <p:sp>
        <p:nvSpPr>
          <p:cNvPr id="19" name="สี่เหลี่ยมผืนผ้า 18"/>
          <p:cNvSpPr/>
          <p:nvPr/>
        </p:nvSpPr>
        <p:spPr>
          <a:xfrm>
            <a:off x="4526548" y="1182730"/>
            <a:ext cx="7615990" cy="532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- สอนวิชาหน้าที่พลเมือง </a:t>
            </a:r>
            <a:r>
              <a:rPr lang="th-TH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รหัส ส</a:t>
            </a:r>
            <a:r>
              <a:rPr lang="th-TH" sz="2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20233 </a:t>
            </a:r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ชั้นมัธยมศึกษาปีที่ 2/1 – 2/4    จำนวน 4 ชม.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4533993" y="1640476"/>
            <a:ext cx="7615990" cy="532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- สอนวิชาหน้าที่พลเมือง </a:t>
            </a:r>
            <a:r>
              <a:rPr lang="th-TH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รหัส ส</a:t>
            </a:r>
            <a:r>
              <a:rPr lang="th-TH" sz="2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20235 </a:t>
            </a:r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ชั้นมัธยมศึกษาปีที่ 3/1 – 3/4    จำนวน 4 ชม.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2915502" y="6283684"/>
            <a:ext cx="7615990" cy="532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- ที่ปรึกษาชั้นมัธยมศึกษาปีที่ 3/1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4546161" y="2062852"/>
            <a:ext cx="7733947" cy="532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- สอนวิชาหน้าที่พลเมือง </a:t>
            </a:r>
            <a:r>
              <a:rPr lang="th-TH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รหัส </a:t>
            </a:r>
            <a:r>
              <a:rPr lang="th-TH" sz="2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ส30231 </a:t>
            </a:r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ชั้นมัธยมศึกษาปีที่ 4/3 - 4/4     จำนวน 2 ชม.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25" name="สี่เหลี่ยมผืนผ้า 24"/>
          <p:cNvSpPr/>
          <p:nvPr/>
        </p:nvSpPr>
        <p:spPr>
          <a:xfrm>
            <a:off x="4526254" y="2387548"/>
            <a:ext cx="7631468" cy="5065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- ชุมนุมเปิดโลกสังคม จำนวน 2 ชม.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26" name="สี่เหลี่ยมผืนผ้า 25"/>
          <p:cNvSpPr/>
          <p:nvPr/>
        </p:nvSpPr>
        <p:spPr>
          <a:xfrm>
            <a:off x="3515771" y="5586377"/>
            <a:ext cx="7615990" cy="532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- งานส่งเสริมกิจกรรมศูนย์ศิลปวัฒนธรรมท้องถิ่น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>
          <a:xfrm>
            <a:off x="5263065" y="5921991"/>
            <a:ext cx="7615990" cy="532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- งานจราจรและรักษาดินแดน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28" name="สี่เหลี่ยมผืนผ้า 27"/>
          <p:cNvSpPr/>
          <p:nvPr/>
        </p:nvSpPr>
        <p:spPr>
          <a:xfrm>
            <a:off x="5252054" y="5221460"/>
            <a:ext cx="7615990" cy="532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- งานส่งเสริม ประชาธิปไตยในโรงเรียน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29" name="สี่เหลี่ยมผืนผ้า 28"/>
          <p:cNvSpPr/>
          <p:nvPr/>
        </p:nvSpPr>
        <p:spPr>
          <a:xfrm>
            <a:off x="2883405" y="4871843"/>
            <a:ext cx="7615990" cy="532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- งานส่งเสริมคุณธรรม จริยธรรม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1" name="สี่เหลี่ยมผืนผ้า 30"/>
          <p:cNvSpPr/>
          <p:nvPr/>
        </p:nvSpPr>
        <p:spPr>
          <a:xfrm>
            <a:off x="2968453" y="4377042"/>
            <a:ext cx="7615990" cy="532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200" b="1" u="sng" dirty="0" smtClean="0">
                <a:solidFill>
                  <a:schemeClr val="accent5">
                    <a:lumMod val="7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งานพิเศษที่ได้รับมอบหมาย</a:t>
            </a:r>
            <a:endParaRPr lang="en-US" sz="3200" b="1" u="sng" dirty="0">
              <a:solidFill>
                <a:schemeClr val="accent5">
                  <a:lumMod val="7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2" name="สี่เหลี่ยมผืนผ้า 31"/>
          <p:cNvSpPr/>
          <p:nvPr/>
        </p:nvSpPr>
        <p:spPr>
          <a:xfrm>
            <a:off x="5480003" y="314569"/>
            <a:ext cx="7615990" cy="532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3200" b="1" u="sng" dirty="0" smtClean="0">
                <a:solidFill>
                  <a:schemeClr val="accent5">
                    <a:lumMod val="7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งานด้านการสอน</a:t>
            </a:r>
            <a:endParaRPr lang="en-US" sz="3200" b="1" u="sng" dirty="0">
              <a:solidFill>
                <a:schemeClr val="accent5">
                  <a:lumMod val="7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22" y="20801"/>
            <a:ext cx="1348995" cy="1010587"/>
          </a:xfrm>
          <a:prstGeom prst="rect">
            <a:avLst/>
          </a:prstGeom>
        </p:spPr>
      </p:pic>
      <p:sp>
        <p:nvSpPr>
          <p:cNvPr id="33" name="สี่เหลี่ยมผืนผ้า 32"/>
          <p:cNvSpPr/>
          <p:nvPr/>
        </p:nvSpPr>
        <p:spPr>
          <a:xfrm>
            <a:off x="4534296" y="2781160"/>
            <a:ext cx="7631468" cy="5065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- กิจกรรมรักษาดินแดน จำนวน 1 ชม.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4" name="สี่เหลี่ยมผืนผ้า 33"/>
          <p:cNvSpPr/>
          <p:nvPr/>
        </p:nvSpPr>
        <p:spPr>
          <a:xfrm>
            <a:off x="4518515" y="3186884"/>
            <a:ext cx="7631468" cy="5065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- กิจกรรมสวดมนต์  จำนวน 1 ชม.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5" name="สี่เหลี่ยมผืนผ้า 34"/>
          <p:cNvSpPr/>
          <p:nvPr/>
        </p:nvSpPr>
        <p:spPr>
          <a:xfrm>
            <a:off x="4534296" y="3580948"/>
            <a:ext cx="7631468" cy="5065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- กิจกรรม 5 ส  จำนวน 1 ชม.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>
          <a:xfrm>
            <a:off x="4526254" y="3934254"/>
            <a:ext cx="7631468" cy="5065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- สอนเสริม </a:t>
            </a:r>
            <a:r>
              <a:rPr lang="th-TH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NT</a:t>
            </a:r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 จำนวน 1 ชม.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7533806" y="3380281"/>
            <a:ext cx="4616177" cy="763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bg1"/>
                </a:solidFill>
                <a:cs typeface="+mj-cs"/>
              </a:rPr>
              <a:t>รวมชั่วโมงการสอน 25 ชั่วโมง/สัปดาห์</a:t>
            </a:r>
            <a:endParaRPr lang="th-TH" sz="3200" b="1" dirty="0">
              <a:solidFill>
                <a:schemeClr val="bg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7836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รูปห้าเหลี่ยม 5"/>
          <p:cNvSpPr/>
          <p:nvPr/>
        </p:nvSpPr>
        <p:spPr>
          <a:xfrm>
            <a:off x="4985085" y="2850866"/>
            <a:ext cx="6765334" cy="1121297"/>
          </a:xfrm>
          <a:prstGeom prst="homePlat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รูปห้าเหลี่ยม 6"/>
          <p:cNvSpPr/>
          <p:nvPr/>
        </p:nvSpPr>
        <p:spPr>
          <a:xfrm>
            <a:off x="5306090" y="4244860"/>
            <a:ext cx="6239916" cy="1088246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946359" y="0"/>
            <a:ext cx="160421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3482" y="0"/>
            <a:ext cx="4958515" cy="6858000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3091076" y="21422"/>
            <a:ext cx="2327701" cy="6858000"/>
          </a:xfrm>
          <a:prstGeom prst="rect">
            <a:avLst/>
          </a:prstGeom>
          <a:solidFill>
            <a:srgbClr val="FFFF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รูปห้าเหลี่ยม 4"/>
          <p:cNvSpPr/>
          <p:nvPr/>
        </p:nvSpPr>
        <p:spPr>
          <a:xfrm>
            <a:off x="5550569" y="1437000"/>
            <a:ext cx="6481010" cy="1251284"/>
          </a:xfrm>
          <a:prstGeom prst="homePlat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4718273" y="185093"/>
            <a:ext cx="6078524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200" b="1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การประเมิน</a:t>
            </a:r>
            <a:r>
              <a:rPr lang="th-TH" sz="3200" b="1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ประสิทธิภาพ</a:t>
            </a:r>
          </a:p>
          <a:p>
            <a:pPr algn="ctr"/>
            <a:r>
              <a:rPr lang="th-TH" sz="3200" b="1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และ</a:t>
            </a:r>
            <a:r>
              <a:rPr lang="th-TH" sz="3200" b="1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ประสิทธิผลการปฏิบัติงาน</a:t>
            </a:r>
            <a:endParaRPr lang="en-US" sz="5400" b="1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  <a:cs typeface="ThaiSans Neue UltLt" panose="02000000000000000000" pitchFamily="50" charset="-34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912745" y="450966"/>
            <a:ext cx="65" cy="46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erpetua Titling MT" panose="02020502060505020804" pitchFamily="18" charset="0"/>
              </a:rPr>
              <a:t/>
            </a:r>
            <a:b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erpetua Titling MT" panose="02020502060505020804" pitchFamily="18" charset="0"/>
              </a:rPr>
            </a:br>
            <a:endParaRPr kumimoji="0" lang="en-US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erpetua Titling MT" panose="02020502060505020804" pitchFamily="18" charset="0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>
          <a:xfrm>
            <a:off x="5418777" y="1567023"/>
            <a:ext cx="476926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200" b="1" dirty="0" smtClean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1.1.</a:t>
            </a:r>
            <a:r>
              <a:rPr lang="th-TH" sz="3200" dirty="0">
                <a:solidFill>
                  <a:srgbClr val="22222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32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ด้านการจัดการเรียนการสอน</a:t>
            </a:r>
            <a:endParaRPr lang="th-TH" sz="3200" b="1" dirty="0" smtClean="0">
              <a:solidFill>
                <a:schemeClr val="bg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8" name="สี่เหลี่ยมผืนผ้า 27"/>
          <p:cNvSpPr/>
          <p:nvPr/>
        </p:nvSpPr>
        <p:spPr>
          <a:xfrm>
            <a:off x="6168189" y="1709027"/>
            <a:ext cx="4411581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US" sz="4000" b="1" dirty="0">
              <a:solidFill>
                <a:schemeClr val="bg1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29" name="สี่เหลี่ยมผืนผ้า 28"/>
          <p:cNvSpPr/>
          <p:nvPr/>
        </p:nvSpPr>
        <p:spPr>
          <a:xfrm>
            <a:off x="5146003" y="2500177"/>
            <a:ext cx="4411581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th-TH" sz="4400" b="1" dirty="0" smtClean="0">
              <a:solidFill>
                <a:schemeClr val="bg1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0" name="สี่เหลี่ยมผืนผ้า 29"/>
          <p:cNvSpPr/>
          <p:nvPr/>
        </p:nvSpPr>
        <p:spPr>
          <a:xfrm>
            <a:off x="5664366" y="3054106"/>
            <a:ext cx="4411581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US" sz="4000" b="1" dirty="0">
              <a:solidFill>
                <a:schemeClr val="bg1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1" name="สี่เหลี่ยมผืนผ้า 30"/>
          <p:cNvSpPr/>
          <p:nvPr/>
        </p:nvSpPr>
        <p:spPr>
          <a:xfrm>
            <a:off x="5830009" y="4371581"/>
            <a:ext cx="5393851" cy="991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th-TH" sz="3200" b="1" dirty="0" smtClean="0">
                <a:solidFill>
                  <a:srgbClr val="644C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1.๓. ด้าน</a:t>
            </a:r>
            <a:r>
              <a:rPr lang="th-TH" sz="3200" b="1" dirty="0">
                <a:solidFill>
                  <a:srgbClr val="644C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การพัฒนาตนเองและพัฒนาวิชาชีพ</a:t>
            </a:r>
            <a:r>
              <a:rPr lang="th-TH" dirty="0">
                <a:solidFill>
                  <a:srgbClr val="222222"/>
                </a:solidFill>
                <a:latin typeface="Verdana" panose="020B0604030504040204" pitchFamily="34" charset="0"/>
              </a:rPr>
              <a:t/>
            </a:r>
            <a:br>
              <a:rPr lang="th-TH" dirty="0">
                <a:solidFill>
                  <a:srgbClr val="222222"/>
                </a:solidFill>
                <a:latin typeface="Verdana" panose="020B0604030504040204" pitchFamily="34" charset="0"/>
              </a:rPr>
            </a:br>
            <a:endParaRPr lang="th-TH" dirty="0">
              <a:solidFill>
                <a:srgbClr val="222222"/>
              </a:solidFill>
              <a:latin typeface="Verdana" panose="020B0604030504040204" pitchFamily="34" charset="0"/>
            </a:endParaRPr>
          </a:p>
        </p:txBody>
      </p:sp>
      <p:sp>
        <p:nvSpPr>
          <p:cNvPr id="32" name="สี่เหลี่ยมผืนผ้า 31"/>
          <p:cNvSpPr/>
          <p:nvPr/>
        </p:nvSpPr>
        <p:spPr>
          <a:xfrm>
            <a:off x="5826083" y="3416504"/>
            <a:ext cx="5266864" cy="5528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th-TH" sz="3200" b="1" dirty="0" smtClean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๑.๒.  </a:t>
            </a:r>
            <a:r>
              <a:rPr lang="th-TH" sz="32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ด้านการบริหารจัดการชั้นเรียน</a:t>
            </a:r>
            <a:r>
              <a:rPr lang="th-TH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/>
            </a:r>
            <a:br>
              <a:rPr lang="th-TH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endParaRPr lang="en-US" sz="4000" b="1" dirty="0">
              <a:solidFill>
                <a:schemeClr val="bg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5" name="สี่เหลี่ยมผืนผ้า 34"/>
          <p:cNvSpPr/>
          <p:nvPr/>
        </p:nvSpPr>
        <p:spPr>
          <a:xfrm>
            <a:off x="-792282" y="0"/>
            <a:ext cx="6342851" cy="715265"/>
          </a:xfrm>
          <a:prstGeom prst="rect">
            <a:avLst/>
          </a:prstGeom>
          <a:solidFill>
            <a:srgbClr val="FFFF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สี่เหลี่ยมผืนผ้า 35"/>
          <p:cNvSpPr/>
          <p:nvPr/>
        </p:nvSpPr>
        <p:spPr>
          <a:xfrm>
            <a:off x="5554851" y="21422"/>
            <a:ext cx="6718636" cy="1316316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1"/>
          <p:cNvSpPr>
            <a:spLocks noChangeArrowheads="1"/>
          </p:cNvSpPr>
          <p:nvPr/>
        </p:nvSpPr>
        <p:spPr bwMode="auto">
          <a:xfrm>
            <a:off x="5834304" y="4891067"/>
            <a:ext cx="65" cy="464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aiSans Neue ExtBd" pitchFamily="50" charset="-34"/>
                <a:cs typeface="ThaiSans Neue ExtBd" pitchFamily="50" charset="-34"/>
              </a:rPr>
              <a:t/>
            </a:r>
            <a:br>
              <a:rPr kumimoji="0" lang="en-US" altLang="en-US" sz="18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aiSans Neue ExtBd" pitchFamily="50" charset="-34"/>
                <a:cs typeface="ThaiSans Neue ExtBd" pitchFamily="50" charset="-34"/>
              </a:rPr>
            </a:br>
            <a:endParaRPr kumimoji="0" lang="en-US" altLang="en-US" sz="1800" b="1" i="0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haiSans Neue ExtBd" pitchFamily="50" charset="-34"/>
              <a:cs typeface="ThaiSans Neue ExtBd" pitchFamily="50" charset="-34"/>
            </a:endParaRPr>
          </a:p>
        </p:txBody>
      </p:sp>
      <p:pic>
        <p:nvPicPr>
          <p:cNvPr id="44" name="Picture 12">
            <a:extLst>
              <a:ext uri="{FF2B5EF4-FFF2-40B4-BE49-F238E27FC236}">
                <a16:creationId xmlns="" xmlns:a16="http://schemas.microsoft.com/office/drawing/2014/main" id="{046ED3BA-0BA3-B340-B6D5-2B93EF4B26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826" y="2719932"/>
            <a:ext cx="2262246" cy="1679927"/>
          </a:xfrm>
          <a:prstGeom prst="rect">
            <a:avLst/>
          </a:prstGeom>
          <a:ln w="38100">
            <a:solidFill>
              <a:schemeClr val="bg2">
                <a:lumMod val="90000"/>
              </a:schemeClr>
            </a:solidFill>
          </a:ln>
        </p:spPr>
      </p:pic>
      <p:pic>
        <p:nvPicPr>
          <p:cNvPr id="4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826" y="5061295"/>
            <a:ext cx="2267735" cy="1513005"/>
          </a:xfrm>
          <a:prstGeom prst="rect">
            <a:avLst/>
          </a:prstGeom>
          <a:ln w="38100">
            <a:solidFill>
              <a:schemeClr val="bg2">
                <a:lumMod val="90000"/>
              </a:schemeClr>
            </a:solidFill>
          </a:ln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1507" y="5605803"/>
            <a:ext cx="5686001" cy="1062604"/>
          </a:xfrm>
          <a:prstGeom prst="rect">
            <a:avLst/>
          </a:prstGeom>
        </p:spPr>
      </p:pic>
      <p:sp>
        <p:nvSpPr>
          <p:cNvPr id="11" name="สี่เหลี่ยมผืนผ้า 10"/>
          <p:cNvSpPr/>
          <p:nvPr/>
        </p:nvSpPr>
        <p:spPr>
          <a:xfrm>
            <a:off x="5923126" y="5636527"/>
            <a:ext cx="4858603" cy="832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th-TH" sz="3200" b="1" dirty="0" smtClean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๑.๔. งาน</a:t>
            </a:r>
            <a:r>
              <a:rPr lang="th-TH" sz="32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อื่นที่ได้รับมอบหมาย</a:t>
            </a:r>
          </a:p>
        </p:txBody>
      </p:sp>
      <p:pic>
        <p:nvPicPr>
          <p:cNvPr id="2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794" y="341320"/>
            <a:ext cx="2334186" cy="1750640"/>
          </a:xfrm>
          <a:prstGeom prst="rect">
            <a:avLst/>
          </a:prstGeom>
          <a:ln w="38100">
            <a:solidFill>
              <a:schemeClr val="bg2">
                <a:lumMod val="90000"/>
              </a:schemeClr>
            </a:solidFill>
          </a:ln>
        </p:spPr>
      </p:pic>
      <p:pic>
        <p:nvPicPr>
          <p:cNvPr id="24" name="Picture 8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xmlns="" id="{B38208E6-BEC4-134A-8D43-E3680CA41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7849" y="9857"/>
            <a:ext cx="1855188" cy="66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9762" y="46700"/>
            <a:ext cx="1640657" cy="122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1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658" y="1122484"/>
            <a:ext cx="4876800" cy="2757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972" y="3711813"/>
            <a:ext cx="4625317" cy="3853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20" y="3728685"/>
            <a:ext cx="4001096" cy="2867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686" y="417596"/>
            <a:ext cx="3683791" cy="3438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32" y="1730425"/>
            <a:ext cx="3391476" cy="3929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379184" y="192607"/>
            <a:ext cx="3606944" cy="1749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rot="432614">
            <a:off x="7067883" y="219338"/>
            <a:ext cx="4414671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44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</a:t>
            </a:r>
            <a:r>
              <a:rPr lang="th-TH" sz="4400" b="1" dirty="0" smtClean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32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40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ด้านการจัดการเรียนการสอน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 rot="232550">
            <a:off x="70859" y="5765418"/>
            <a:ext cx="8256837" cy="12194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1.1 การสร้างหรือการนำแผนการเรียนรู้ในบ้าน E-</a:t>
            </a:r>
            <a:r>
              <a:rPr lang="th-TH" sz="2400" b="1" dirty="0" err="1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Learning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2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จากการวิเคราะห์และพัฒนาหลักสูตร</a:t>
            </a:r>
            <a:endParaRPr lang="th-TH" sz="24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2556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881" y="-506650"/>
            <a:ext cx="4144832" cy="5257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713" y="3052553"/>
            <a:ext cx="3829748" cy="5392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" r="13382"/>
          <a:stretch/>
        </p:blipFill>
        <p:spPr>
          <a:xfrm>
            <a:off x="7279668" y="4007103"/>
            <a:ext cx="5044260" cy="2758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565" y="417596"/>
            <a:ext cx="4203135" cy="2778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32" y="1730425"/>
            <a:ext cx="3391476" cy="3929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379184" y="192607"/>
            <a:ext cx="3606944" cy="1749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rot="432614">
            <a:off x="7067883" y="219338"/>
            <a:ext cx="4414671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44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</a:t>
            </a:r>
            <a:r>
              <a:rPr lang="th-TH" sz="4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32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40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ด้านการจัดการเรียนการสอน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 rot="232550">
            <a:off x="-181991" y="5764905"/>
            <a:ext cx="8256837" cy="12194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1.2 การจัดการเรียนรู้ ทางไกลและการกำกับติดตามการสอนเพื่อคุณภาพผู้เรียน</a:t>
            </a:r>
            <a:endParaRPr lang="th-TH" sz="28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8185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5866509" y="3618320"/>
            <a:ext cx="6288318" cy="3793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รูปภาพ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769" y="479682"/>
            <a:ext cx="6206021" cy="3647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22" y="3165927"/>
            <a:ext cx="5708456" cy="3311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475622" y="110860"/>
            <a:ext cx="5603923" cy="3662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rot="432614">
            <a:off x="7067883" y="219338"/>
            <a:ext cx="4414671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44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</a:t>
            </a:r>
            <a:r>
              <a:rPr lang="th-TH" sz="4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32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40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ด้านการจัดการเรียนการสอน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 rot="232550">
            <a:off x="-181991" y="5764905"/>
            <a:ext cx="8256837" cy="12194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1.2 การจัดการเรียนรู้ ทางไกลและการกำกับติดตามการสอนเพื่อคุณภาพผู้เรียน</a:t>
            </a:r>
            <a:endParaRPr lang="th-TH" sz="28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2212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680" y="736170"/>
            <a:ext cx="4497941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302" y="3742350"/>
            <a:ext cx="4752697" cy="3468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2" b="18962"/>
          <a:stretch/>
        </p:blipFill>
        <p:spPr>
          <a:xfrm>
            <a:off x="3668892" y="3068955"/>
            <a:ext cx="3897788" cy="3533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2"/>
          <a:stretch/>
        </p:blipFill>
        <p:spPr>
          <a:xfrm>
            <a:off x="257272" y="2959788"/>
            <a:ext cx="3647254" cy="2867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34" b="5751"/>
          <a:stretch/>
        </p:blipFill>
        <p:spPr>
          <a:xfrm>
            <a:off x="3768457" y="600478"/>
            <a:ext cx="3798224" cy="2691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343993" y="-322196"/>
            <a:ext cx="3526658" cy="3379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462443" y="5951621"/>
            <a:ext cx="451479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#</a:t>
            </a:r>
            <a:r>
              <a:rPr lang="th-TH" sz="3600" dirty="0" smtClean="0"/>
              <a:t>วิชาหน้าที่พลเมืองครูนัฐพล</a:t>
            </a:r>
            <a:endParaRPr lang="th-TH" sz="3600" dirty="0"/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99844" y="133139"/>
            <a:ext cx="1364777" cy="1022410"/>
          </a:xfrm>
          <a:prstGeom prst="rect">
            <a:avLst/>
          </a:prstGeom>
        </p:spPr>
      </p:pic>
      <p:sp>
        <p:nvSpPr>
          <p:cNvPr id="20" name="Rectangle 1"/>
          <p:cNvSpPr>
            <a:spLocks noChangeArrowheads="1"/>
          </p:cNvSpPr>
          <p:nvPr/>
        </p:nvSpPr>
        <p:spPr bwMode="auto">
          <a:xfrm rot="432614">
            <a:off x="6265768" y="230073"/>
            <a:ext cx="4414671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44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</a:t>
            </a:r>
            <a:r>
              <a:rPr lang="th-TH" sz="4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32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40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ด้านการจัดการเรียนการสอน</a:t>
            </a:r>
          </a:p>
        </p:txBody>
      </p:sp>
    </p:spTree>
    <p:extLst>
      <p:ext uri="{BB962C8B-B14F-4D97-AF65-F5344CB8AC3E}">
        <p14:creationId xmlns:p14="http://schemas.microsoft.com/office/powerpoint/2010/main" val="423427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61" y="-336504"/>
            <a:ext cx="3959411" cy="2850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รูปภาพ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725" y="1089432"/>
            <a:ext cx="4144832" cy="3108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686" y="3233234"/>
            <a:ext cx="4345451" cy="3453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620" y="3786466"/>
            <a:ext cx="5044260" cy="2822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661" y="445257"/>
            <a:ext cx="3800661" cy="2850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6" t="16516" r="11747"/>
          <a:stretch/>
        </p:blipFill>
        <p:spPr>
          <a:xfrm>
            <a:off x="149784" y="2267721"/>
            <a:ext cx="4083635" cy="3552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534328" y="4653163"/>
            <a:ext cx="3606944" cy="1009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rot="432614">
            <a:off x="7067883" y="219338"/>
            <a:ext cx="4414671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44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</a:t>
            </a:r>
            <a:r>
              <a:rPr lang="th-TH" sz="4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32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40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ด้านการจัดการเรียนการสอน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 rot="232550">
            <a:off x="-521497" y="5839593"/>
            <a:ext cx="8256837" cy="12194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1.3 การสร้างและพัฒนาสื่อนวัตกรรม/การผลิตสื่อ/ชิ้นงาน</a:t>
            </a:r>
            <a:endParaRPr lang="th-TH" sz="28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9394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661" y="2660722"/>
            <a:ext cx="5632611" cy="4763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47" y="330940"/>
            <a:ext cx="3957661" cy="2876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รูปภาพ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894" y="1089432"/>
            <a:ext cx="4512986" cy="3108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03" y="2388006"/>
            <a:ext cx="4345451" cy="3453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5" r="19821"/>
          <a:stretch/>
        </p:blipFill>
        <p:spPr>
          <a:xfrm>
            <a:off x="3937661" y="182487"/>
            <a:ext cx="3732349" cy="2830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074" y="2959856"/>
            <a:ext cx="6023707" cy="3898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605374" y="4774162"/>
            <a:ext cx="3606944" cy="1009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23881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rot="432614">
            <a:off x="7067883" y="219338"/>
            <a:ext cx="4414671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44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</a:t>
            </a:r>
            <a:r>
              <a:rPr lang="th-TH" sz="4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32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40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ด้านการจัดการเรียนการสอน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 rot="232550">
            <a:off x="54787" y="5796129"/>
            <a:ext cx="9015845" cy="12194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1.4 การนำสื่อ/โปรแกรม/</a:t>
            </a:r>
            <a:r>
              <a:rPr lang="th-TH" sz="2400" b="1" dirty="0" err="1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On</a:t>
            </a:r>
            <a:r>
              <a:rPr lang="th-TH" sz="2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2400" b="1" dirty="0" err="1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Demand</a:t>
            </a:r>
            <a:r>
              <a:rPr lang="th-TH" sz="2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เทคโนโลยีทางการศึกษามาใช้ในการจัดการเรียนการสอนทางไกล</a:t>
            </a:r>
            <a:endParaRPr lang="th-TH" sz="24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2488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313" y="600478"/>
            <a:ext cx="4876800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681" y="3696958"/>
            <a:ext cx="4625317" cy="3559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457" y="3035020"/>
            <a:ext cx="4001096" cy="3203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37" y="2923823"/>
            <a:ext cx="3683791" cy="2890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014" y="94301"/>
            <a:ext cx="3802723" cy="3074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52086" y="212196"/>
            <a:ext cx="3784296" cy="2838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rot="383890">
            <a:off x="6550035" y="306794"/>
            <a:ext cx="3616376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th-TH" sz="4400" b="1" dirty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1</a:t>
            </a:r>
            <a:r>
              <a:rPr lang="th-TH" sz="44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.</a:t>
            </a:r>
            <a:r>
              <a:rPr lang="th-TH" sz="32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ด้านการจัดการเรียนการสอน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28" name="รูปภาพ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54063" y="66963"/>
            <a:ext cx="1588472" cy="1189989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>
            <a:off x="177872" y="6051875"/>
            <a:ext cx="6550974" cy="839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1.5 การพัฒนาแหล่งเรียนรู้ให้เอื้อต่อการเรียนการสอน</a:t>
            </a:r>
            <a:endParaRPr lang="th-TH" sz="32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5741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03"/>
          <a:stretch/>
        </p:blipFill>
        <p:spPr>
          <a:xfrm>
            <a:off x="6815418" y="97577"/>
            <a:ext cx="6138394" cy="6413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49"/>
          <a:stretch/>
        </p:blipFill>
        <p:spPr>
          <a:xfrm rot="10800000" flipH="1" flipV="1">
            <a:off x="-287790" y="-323931"/>
            <a:ext cx="7246203" cy="7285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rot="432614">
            <a:off x="7067883" y="219338"/>
            <a:ext cx="4414671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44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</a:t>
            </a:r>
            <a:r>
              <a:rPr lang="th-TH" sz="4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32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40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ด้านการจัดการเรียนการสอน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 rot="232550">
            <a:off x="-181991" y="5764905"/>
            <a:ext cx="8256837" cy="12194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1.6 </a:t>
            </a:r>
            <a:r>
              <a:rPr lang="th-TH" sz="2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การวัดและการประเมินผลการเรียนรู้ตามสภาพจริงปรากฏในโปรแกรม </a:t>
            </a:r>
            <a:r>
              <a:rPr lang="th-TH" sz="2400" b="1" dirty="0" err="1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To</a:t>
            </a:r>
            <a:r>
              <a:rPr lang="th-TH" sz="2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2400" b="1" dirty="0" err="1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School</a:t>
            </a:r>
            <a:endParaRPr lang="th-TH" sz="24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7576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42"/>
          <a:stretch/>
        </p:blipFill>
        <p:spPr>
          <a:xfrm rot="10800000" flipH="1" flipV="1">
            <a:off x="378809" y="66963"/>
            <a:ext cx="6745322" cy="6707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1" t="6930" r="20671"/>
          <a:stretch/>
        </p:blipFill>
        <p:spPr>
          <a:xfrm rot="10800000" flipH="1" flipV="1">
            <a:off x="3192585" y="3352768"/>
            <a:ext cx="3971498" cy="2825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รูปภาพ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867" y="1093834"/>
            <a:ext cx="4852109" cy="5559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prstClr val="white"/>
                </a:solidFill>
              </a:rPr>
              <a:t>เ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rot="383890">
            <a:off x="6550035" y="306794"/>
            <a:ext cx="3616376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4400" b="1" dirty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1</a:t>
            </a:r>
            <a:r>
              <a:rPr lang="th-TH" sz="44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.</a:t>
            </a:r>
            <a:r>
              <a:rPr lang="th-TH" sz="32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ด้านการจัดการเรียนการสอน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28" name="รูปภาพ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4063" y="66963"/>
            <a:ext cx="1588472" cy="1189989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>
            <a:off x="-471715" y="6128579"/>
            <a:ext cx="8829650" cy="839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1.7 การจัดทำวิจัยเพื่อแก้ปัญหาการเรียนรู้ที่ส่งผลต่อคุณภาพผู้เรียน</a:t>
            </a:r>
            <a:endParaRPr lang="th-TH" sz="32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4774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468888" y="184218"/>
            <a:ext cx="3337496" cy="3679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รูปภาพ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160" y="600478"/>
            <a:ext cx="4829105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232" y="3570224"/>
            <a:ext cx="4625317" cy="3314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570" y="3338710"/>
            <a:ext cx="3939409" cy="3203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85" y="2975060"/>
            <a:ext cx="3853497" cy="2890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165" y="390177"/>
            <a:ext cx="5008402" cy="3025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rot="383890">
            <a:off x="6550035" y="306794"/>
            <a:ext cx="3616376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4400" b="1" dirty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1</a:t>
            </a:r>
            <a:r>
              <a:rPr lang="th-TH" sz="44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.</a:t>
            </a:r>
            <a:r>
              <a:rPr lang="th-TH" sz="32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ด้านการจัดการเรียนการสอน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28" name="รูปภาพ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54063" y="66963"/>
            <a:ext cx="1588472" cy="1189989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 rot="199775">
            <a:off x="-268883" y="6008631"/>
            <a:ext cx="9348265" cy="839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1.8 การจัดกิจกรรม/ชุมนุม/ค่ายฝึก/เพื่อพัฒนาการเรียนรู้ที่ส่งผลต่อคุณภาพผู้เรียน</a:t>
            </a:r>
            <a:endParaRPr lang="th-TH" sz="28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6729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0" r="18880"/>
          <a:stretch/>
        </p:blipFill>
        <p:spPr>
          <a:xfrm rot="10800000" flipH="1" flipV="1">
            <a:off x="289266" y="66963"/>
            <a:ext cx="5081134" cy="6166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267" y="3735740"/>
            <a:ext cx="7307391" cy="4210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072" y="72773"/>
            <a:ext cx="7208463" cy="3751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rot="383890">
            <a:off x="6550035" y="306794"/>
            <a:ext cx="3616376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4400" b="1" dirty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1</a:t>
            </a:r>
            <a:r>
              <a:rPr lang="th-TH" sz="44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.</a:t>
            </a:r>
            <a:r>
              <a:rPr lang="th-TH" sz="32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ด้านการจัดการเรียนการสอน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28" name="รูปภาพ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4063" y="66963"/>
            <a:ext cx="1588472" cy="1189989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 rot="199775">
            <a:off x="-645027" y="6009557"/>
            <a:ext cx="9801416" cy="839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1.9 การศึกษา วิเคราะห์ สังเคราะห์ผู้เรียนรายบุคคล การสำรวจคัดกรองและเยี่ยมบ้านและเยียวยา</a:t>
            </a:r>
            <a:endParaRPr lang="th-TH" sz="24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4582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313" y="600478"/>
            <a:ext cx="4876800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401053" y="125381"/>
            <a:ext cx="11988290" cy="6468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rot="383890">
            <a:off x="6459467" y="306794"/>
            <a:ext cx="3797514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44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2.</a:t>
            </a:r>
            <a:r>
              <a:rPr lang="th-TH" sz="32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32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ด้าน</a:t>
            </a:r>
            <a:r>
              <a:rPr lang="th-TH" sz="32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การบริหารจัดการชั้นเรียน</a:t>
            </a:r>
            <a:endParaRPr lang="th-TH" sz="32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28" name="รูปภาพ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4063" y="66963"/>
            <a:ext cx="1588472" cy="1189989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 rot="234819">
            <a:off x="177871" y="5997283"/>
            <a:ext cx="8311035" cy="839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2.1 การบริหารจัดการชั้นเรียนโดยการตรวจเช็คเวลาเรียนอย่างสม่ำเสมอ</a:t>
            </a:r>
            <a:endParaRPr lang="th-TH" sz="32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5587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261" y="697828"/>
            <a:ext cx="10595720" cy="6062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8" r="22089"/>
          <a:stretch/>
        </p:blipFill>
        <p:spPr>
          <a:xfrm rot="10800000" flipH="1" flipV="1">
            <a:off x="200524" y="97031"/>
            <a:ext cx="5877092" cy="6410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rot="383890">
            <a:off x="6459467" y="306794"/>
            <a:ext cx="3797514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44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2.</a:t>
            </a:r>
            <a:r>
              <a:rPr lang="th-TH" sz="32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32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ด้าน</a:t>
            </a:r>
            <a:r>
              <a:rPr lang="th-TH" sz="32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การบริหารจัดการชั้นเรียน</a:t>
            </a:r>
            <a:endParaRPr lang="th-TH" sz="32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28" name="รูปภาพ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4063" y="66963"/>
            <a:ext cx="1588472" cy="1189989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 rot="234819">
            <a:off x="177871" y="5997283"/>
            <a:ext cx="8311035" cy="839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2.2 การจัดทำข้อมูลสารสนเทศของนักเรียนในที่ปรึกษา </a:t>
            </a:r>
            <a:endParaRPr lang="th-TH" sz="32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2627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34" y="34481"/>
            <a:ext cx="5218126" cy="3012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8" t="1166" r="45590" b="52504"/>
          <a:stretch/>
        </p:blipFill>
        <p:spPr>
          <a:xfrm rot="10800000" flipH="1" flipV="1">
            <a:off x="6625277" y="1207979"/>
            <a:ext cx="5720862" cy="5716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rot="383890">
            <a:off x="6459467" y="306794"/>
            <a:ext cx="3797514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4400" b="1" dirty="0" smtClean="0">
                <a:solidFill>
                  <a:prstClr val="white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2.</a:t>
            </a:r>
            <a:r>
              <a:rPr lang="th-TH" sz="32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32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ด้าน</a:t>
            </a:r>
            <a:r>
              <a:rPr lang="th-TH" sz="32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การบริหารจัดการชั้นเรียน</a:t>
            </a:r>
            <a:endParaRPr lang="th-TH" sz="32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28" name="รูปภาพ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4063" y="66963"/>
            <a:ext cx="1588472" cy="1189989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 rot="234819">
            <a:off x="177871" y="5997283"/>
            <a:ext cx="8311035" cy="839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2.3 การจัดระบบดูแลช่วยเหลือนักเรียน กำกับติดตาม ช่วยเหลือ</a:t>
            </a:r>
            <a:endParaRPr lang="th-TH" sz="32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72" y="2543322"/>
            <a:ext cx="5400772" cy="3603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รูปภาพ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5" b="47361"/>
          <a:stretch/>
        </p:blipFill>
        <p:spPr>
          <a:xfrm>
            <a:off x="4363139" y="1103926"/>
            <a:ext cx="3638869" cy="5042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994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271" y="225240"/>
            <a:ext cx="4876800" cy="3250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033" y="2900574"/>
            <a:ext cx="5535299" cy="3793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561" y="2929516"/>
            <a:ext cx="3610760" cy="3181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64" y="2873667"/>
            <a:ext cx="3482936" cy="2655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085" y="854325"/>
            <a:ext cx="3802723" cy="2534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357114" y="440185"/>
            <a:ext cx="3574240" cy="2382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rot="383890">
            <a:off x="6024251" y="399127"/>
            <a:ext cx="4667945" cy="402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32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3.ด้าน</a:t>
            </a:r>
            <a:r>
              <a:rPr lang="th-TH" sz="32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การพัฒนาตนเองและพัฒนาวิชาชีพ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44169" y="325954"/>
            <a:ext cx="1168189" cy="875138"/>
          </a:xfrm>
          <a:prstGeom prst="rect">
            <a:avLst/>
          </a:prstGeom>
        </p:spPr>
      </p:pic>
      <p:sp>
        <p:nvSpPr>
          <p:cNvPr id="8" name="สี่เหลี่ยมผืนผ้า 7"/>
          <p:cNvSpPr/>
          <p:nvPr/>
        </p:nvSpPr>
        <p:spPr>
          <a:xfrm>
            <a:off x="-1263002" y="6124854"/>
            <a:ext cx="9116646" cy="702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3.1 พัฒนาตนเองและมีการขยายผลต่อผู้อื่น</a:t>
            </a:r>
            <a:endParaRPr lang="th-TH" sz="32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6279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694" y="1102661"/>
            <a:ext cx="4023464" cy="2846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729" y="3767562"/>
            <a:ext cx="4020106" cy="2892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111" y="3345788"/>
            <a:ext cx="3767788" cy="2582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64" y="3141254"/>
            <a:ext cx="3482936" cy="2455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023" y="674417"/>
            <a:ext cx="3802723" cy="2682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79119" y="554907"/>
            <a:ext cx="3605992" cy="2544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rot="383890">
            <a:off x="6024251" y="399127"/>
            <a:ext cx="4667945" cy="402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32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3.ด้าน</a:t>
            </a:r>
            <a:r>
              <a:rPr lang="th-TH" sz="32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การพัฒนาตนเองและพัฒนาวิชาชีพ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44169" y="325954"/>
            <a:ext cx="1168189" cy="875138"/>
          </a:xfrm>
          <a:prstGeom prst="rect">
            <a:avLst/>
          </a:prstGeom>
        </p:spPr>
      </p:pic>
      <p:sp>
        <p:nvSpPr>
          <p:cNvPr id="19" name="สี่เหลี่ยมผืนผ้า 18"/>
          <p:cNvSpPr/>
          <p:nvPr/>
        </p:nvSpPr>
        <p:spPr>
          <a:xfrm>
            <a:off x="-1263002" y="6124854"/>
            <a:ext cx="9116646" cy="702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3.2 พัฒนาวิชาชีพส่งผลให้ตนเองได้รับใบประกาศ</a:t>
            </a:r>
            <a:endParaRPr lang="th-TH" sz="32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3678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694" y="1102661"/>
            <a:ext cx="4023464" cy="2846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633" y="2337331"/>
            <a:ext cx="7411875" cy="4536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95" y="2746051"/>
            <a:ext cx="4337972" cy="3193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748" y="-256678"/>
            <a:ext cx="7463746" cy="4135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351157" y="54747"/>
            <a:ext cx="4366710" cy="3059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 rot="383890">
            <a:off x="6024251" y="399127"/>
            <a:ext cx="4667945" cy="402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32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3.ด้าน</a:t>
            </a:r>
            <a:r>
              <a:rPr lang="th-TH" sz="32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การพัฒนาตนเองและพัฒนาวิชาชีพ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4169" y="325954"/>
            <a:ext cx="1168189" cy="875138"/>
          </a:xfrm>
          <a:prstGeom prst="rect">
            <a:avLst/>
          </a:prstGeom>
        </p:spPr>
      </p:pic>
      <p:sp>
        <p:nvSpPr>
          <p:cNvPr id="19" name="สี่เหลี่ยมผืนผ้า 18"/>
          <p:cNvSpPr/>
          <p:nvPr/>
        </p:nvSpPr>
        <p:spPr>
          <a:xfrm>
            <a:off x="-921808" y="6155353"/>
            <a:ext cx="9116646" cy="702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3.3 พัฒนาวิชาชีพส่งผลให้นักเรียนได้รับใบประกาศหรือรางวัล</a:t>
            </a:r>
            <a:endParaRPr lang="th-TH" sz="32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3802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82" y="2999225"/>
            <a:ext cx="4146686" cy="2934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303" y="879063"/>
            <a:ext cx="4395303" cy="2892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786" y="3059920"/>
            <a:ext cx="3965094" cy="3337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441" y="3543064"/>
            <a:ext cx="4374155" cy="3256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909" y="-1303412"/>
            <a:ext cx="3465785" cy="4613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32200" y="16041"/>
            <a:ext cx="4128147" cy="3094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44169" y="325954"/>
            <a:ext cx="1168189" cy="875138"/>
          </a:xfrm>
          <a:prstGeom prst="rect">
            <a:avLst/>
          </a:prstGeom>
        </p:spPr>
      </p:pic>
      <p:sp>
        <p:nvSpPr>
          <p:cNvPr id="19" name="สี่เหลี่ยมผืนผ้า 18"/>
          <p:cNvSpPr/>
          <p:nvPr/>
        </p:nvSpPr>
        <p:spPr>
          <a:xfrm>
            <a:off x="-770102" y="6135305"/>
            <a:ext cx="9116646" cy="702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4.1 งานในกลุ่มบริหารงานกิจการนักเรียน ได้รับหน้าที่ งานจราจร</a:t>
            </a:r>
            <a:endParaRPr lang="th-TH" sz="32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 rot="383890">
            <a:off x="6507981" y="251539"/>
            <a:ext cx="4219104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th-TH" sz="4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๔. </a:t>
            </a:r>
            <a:r>
              <a:rPr lang="th-TH" sz="44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งานอื่นที่ได้รับมอบหมาย</a:t>
            </a:r>
          </a:p>
        </p:txBody>
      </p:sp>
    </p:spTree>
    <p:extLst>
      <p:ext uri="{BB962C8B-B14F-4D97-AF65-F5344CB8AC3E}">
        <p14:creationId xmlns:p14="http://schemas.microsoft.com/office/powerpoint/2010/main" val="258029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58" y="2957676"/>
            <a:ext cx="3912321" cy="2934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625" y="768618"/>
            <a:ext cx="5356716" cy="3289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846" y="3021730"/>
            <a:ext cx="4661436" cy="3423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455" y="3618320"/>
            <a:ext cx="4936927" cy="3808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76"/>
          <a:stretch/>
        </p:blipFill>
        <p:spPr>
          <a:xfrm rot="10800000" flipH="1" flipV="1">
            <a:off x="232200" y="68856"/>
            <a:ext cx="6661691" cy="3083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44169" y="325954"/>
            <a:ext cx="1168189" cy="875138"/>
          </a:xfrm>
          <a:prstGeom prst="rect">
            <a:avLst/>
          </a:prstGeom>
        </p:spPr>
      </p:pic>
      <p:sp>
        <p:nvSpPr>
          <p:cNvPr id="19" name="สี่เหลี่ยมผืนผ้า 18"/>
          <p:cNvSpPr/>
          <p:nvPr/>
        </p:nvSpPr>
        <p:spPr>
          <a:xfrm>
            <a:off x="-602354" y="6239043"/>
            <a:ext cx="9116646" cy="702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4.1 งานในกลุ่มบริหารงานกิจการนักเรียน ได้รับหน้าที่ เวรประจำวัน</a:t>
            </a:r>
            <a:endParaRPr lang="th-TH" sz="32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 rot="383890">
            <a:off x="6507981" y="251539"/>
            <a:ext cx="4219104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th-TH" sz="4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๔. </a:t>
            </a:r>
            <a:r>
              <a:rPr lang="th-TH" sz="44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งานอื่นที่ได้รับมอบหมาย</a:t>
            </a:r>
          </a:p>
        </p:txBody>
      </p:sp>
    </p:spTree>
    <p:extLst>
      <p:ext uri="{BB962C8B-B14F-4D97-AF65-F5344CB8AC3E}">
        <p14:creationId xmlns:p14="http://schemas.microsoft.com/office/powerpoint/2010/main" val="421538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รูปภาพ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6" t="55564" r="13017" b="8161"/>
          <a:stretch/>
        </p:blipFill>
        <p:spPr>
          <a:xfrm>
            <a:off x="767071" y="229906"/>
            <a:ext cx="4900789" cy="5724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628" y="2945151"/>
            <a:ext cx="4449883" cy="3216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163" y="828581"/>
            <a:ext cx="4341754" cy="3256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4097420" y="416913"/>
            <a:ext cx="4128147" cy="2828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44169" y="325954"/>
            <a:ext cx="1168189" cy="875138"/>
          </a:xfrm>
          <a:prstGeom prst="rect">
            <a:avLst/>
          </a:prstGeom>
        </p:spPr>
      </p:pic>
      <p:pic>
        <p:nvPicPr>
          <p:cNvPr id="26" name="รูปภาพ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343" y="3506221"/>
            <a:ext cx="3913204" cy="2934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สี่เหลี่ยมผืนผ้า 18"/>
          <p:cNvSpPr/>
          <p:nvPr/>
        </p:nvSpPr>
        <p:spPr>
          <a:xfrm>
            <a:off x="0" y="6166655"/>
            <a:ext cx="12192000" cy="70264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4.1 งานในกลุ่มบริหารงานบุคคลและส่งเสริมคุณธรรม ได้รับหน้าที่ งานส่งเสริมประชาธิปไตยในโรงเรียน</a:t>
            </a:r>
            <a:endParaRPr lang="th-TH" sz="28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 rot="383890">
            <a:off x="6507981" y="251539"/>
            <a:ext cx="4219104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th-TH" sz="4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๔. </a:t>
            </a:r>
            <a:r>
              <a:rPr lang="th-TH" sz="44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งานอื่นที่ได้รับมอบหมาย</a:t>
            </a:r>
          </a:p>
        </p:txBody>
      </p:sp>
    </p:spTree>
    <p:extLst>
      <p:ext uri="{BB962C8B-B14F-4D97-AF65-F5344CB8AC3E}">
        <p14:creationId xmlns:p14="http://schemas.microsoft.com/office/powerpoint/2010/main" val="8926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รูปภาพ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11" b="39408"/>
          <a:stretch/>
        </p:blipFill>
        <p:spPr>
          <a:xfrm>
            <a:off x="-2269066" y="579553"/>
            <a:ext cx="14381424" cy="2428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754" y="568852"/>
            <a:ext cx="4289020" cy="3216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841" y="1179375"/>
            <a:ext cx="4340775" cy="3256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3919346" y="3596126"/>
            <a:ext cx="4128147" cy="2828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44169" y="325954"/>
            <a:ext cx="1168189" cy="875138"/>
          </a:xfrm>
          <a:prstGeom prst="rect">
            <a:avLst/>
          </a:prstGeom>
        </p:spPr>
      </p:pic>
      <p:pic>
        <p:nvPicPr>
          <p:cNvPr id="26" name="รูปภาพ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175" y="3912398"/>
            <a:ext cx="3913204" cy="2608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สี่เหลี่ยมผืนผ้า 18"/>
          <p:cNvSpPr/>
          <p:nvPr/>
        </p:nvSpPr>
        <p:spPr>
          <a:xfrm>
            <a:off x="0" y="6166655"/>
            <a:ext cx="12192000" cy="70264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4.1 งานในกลุ่มบริหารงานบุคคลและส่งเสริมคุณธรรม ได้รับหน้าที่ งานส่งเสริมประชาธิปไตยในโรงเรียน</a:t>
            </a:r>
            <a:endParaRPr lang="th-TH" sz="28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 rot="383890">
            <a:off x="6507981" y="251539"/>
            <a:ext cx="4219104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th-TH" sz="4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๔. </a:t>
            </a:r>
            <a:r>
              <a:rPr lang="th-TH" sz="44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งานอื่นที่ได้รับมอบหมาย</a:t>
            </a:r>
          </a:p>
        </p:txBody>
      </p:sp>
    </p:spTree>
    <p:extLst>
      <p:ext uri="{BB962C8B-B14F-4D97-AF65-F5344CB8AC3E}">
        <p14:creationId xmlns:p14="http://schemas.microsoft.com/office/powerpoint/2010/main" val="10580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73"/>
          <a:stretch/>
        </p:blipFill>
        <p:spPr>
          <a:xfrm>
            <a:off x="-1110172" y="1470948"/>
            <a:ext cx="6537737" cy="4413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11" b="39408"/>
          <a:stretch/>
        </p:blipFill>
        <p:spPr>
          <a:xfrm>
            <a:off x="-2269066" y="579553"/>
            <a:ext cx="14381424" cy="2428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958" y="581753"/>
            <a:ext cx="4289020" cy="3216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389" y="1101311"/>
            <a:ext cx="4340775" cy="3191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7872627" y="3542412"/>
            <a:ext cx="4128147" cy="2754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4169" y="325954"/>
            <a:ext cx="1168189" cy="875138"/>
          </a:xfrm>
          <a:prstGeom prst="rect">
            <a:avLst/>
          </a:prstGeom>
        </p:spPr>
      </p:pic>
      <p:sp>
        <p:nvSpPr>
          <p:cNvPr id="19" name="สี่เหลี่ยมผืนผ้า 18"/>
          <p:cNvSpPr/>
          <p:nvPr/>
        </p:nvSpPr>
        <p:spPr>
          <a:xfrm>
            <a:off x="0" y="6166655"/>
            <a:ext cx="12192000" cy="70264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4.2 งานในกลุ่มสาระได้รับหน้าที่ งานโรงเรียนวิถีพุทธและผู้ดูระบบ </a:t>
            </a:r>
            <a:r>
              <a:rPr lang="th-TH" sz="2800" b="1" dirty="0" err="1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To</a:t>
            </a:r>
            <a:r>
              <a:rPr lang="th-TH" sz="28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2800" b="1" dirty="0" err="1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School</a:t>
            </a:r>
            <a:r>
              <a:rPr lang="th-TH" sz="28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ของกลุ่มสาระฯ</a:t>
            </a:r>
            <a:endParaRPr lang="th-TH" sz="28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 rot="383890">
            <a:off x="6507981" y="251539"/>
            <a:ext cx="4219104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th-TH" sz="4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๔. </a:t>
            </a:r>
            <a:r>
              <a:rPr lang="th-TH" sz="44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งานอื่นที่ได้รับมอบหมาย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4216348" y="3474089"/>
            <a:ext cx="4128146" cy="2754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249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5168" y="2644702"/>
            <a:ext cx="5886683" cy="4413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73" y="48822"/>
            <a:ext cx="4244067" cy="3183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034" y="539898"/>
            <a:ext cx="4289020" cy="3216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263" y="1231167"/>
            <a:ext cx="4340775" cy="2757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7964579" y="3627590"/>
            <a:ext cx="4128147" cy="2747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-4" y="0"/>
            <a:ext cx="401057" cy="563850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ามเหลี่ยมมุมฉาก 9"/>
          <p:cNvSpPr/>
          <p:nvPr/>
        </p:nvSpPr>
        <p:spPr>
          <a:xfrm>
            <a:off x="0" y="5213684"/>
            <a:ext cx="12191999" cy="1644316"/>
          </a:xfrm>
          <a:prstGeom prst="rt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สามเหลี่ยมมุมฉาก 6"/>
          <p:cNvSpPr/>
          <p:nvPr/>
        </p:nvSpPr>
        <p:spPr>
          <a:xfrm flipH="1" flipV="1">
            <a:off x="-3" y="16041"/>
            <a:ext cx="12192002" cy="1652337"/>
          </a:xfrm>
          <a:prstGeom prst="rt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สามเหลี่ยมมุมฉาก 3"/>
          <p:cNvSpPr/>
          <p:nvPr/>
        </p:nvSpPr>
        <p:spPr>
          <a:xfrm flipH="1" flipV="1">
            <a:off x="-3" y="-5"/>
            <a:ext cx="12192002" cy="1395667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>
            <a:off x="-1" y="5638508"/>
            <a:ext cx="11662611" cy="123553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638800" y="1550008"/>
            <a:ext cx="6914149" cy="413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defRPr/>
            </a:pPr>
            <a:endParaRPr lang="th-TH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 rot="358764">
            <a:off x="274709" y="5391642"/>
            <a:ext cx="4427815" cy="5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smtClean="0">
                <a:solidFill>
                  <a:prstClr val="white">
                    <a:lumMod val="65000"/>
                  </a:prstClr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NUTTAPON  HANSUMRONR</a:t>
            </a:r>
            <a:endParaRPr lang="en-US" altLang="en-US" sz="2000" b="1" dirty="0" smtClean="0">
              <a:solidFill>
                <a:prstClr val="white">
                  <a:lumMod val="65000"/>
                </a:prstClr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4169" y="325954"/>
            <a:ext cx="1168189" cy="875138"/>
          </a:xfrm>
          <a:prstGeom prst="rect">
            <a:avLst/>
          </a:prstGeom>
        </p:spPr>
      </p:pic>
      <p:sp>
        <p:nvSpPr>
          <p:cNvPr id="19" name="สี่เหลี่ยมผืนผ้า 18"/>
          <p:cNvSpPr/>
          <p:nvPr/>
        </p:nvSpPr>
        <p:spPr>
          <a:xfrm>
            <a:off x="0" y="6166655"/>
            <a:ext cx="12192000" cy="70264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4.3 งานในระดับชั้นได้ทำหน้าที่ ผู้ช่วยเรขานุการและผู้ดูระบบ </a:t>
            </a:r>
            <a:r>
              <a:rPr lang="th-TH" sz="2800" b="1" dirty="0" err="1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To</a:t>
            </a:r>
            <a:r>
              <a:rPr lang="th-TH" sz="28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2800" b="1" dirty="0" err="1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School</a:t>
            </a:r>
            <a:r>
              <a:rPr lang="th-TH" sz="28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ของระดับชั้นม.3</a:t>
            </a:r>
            <a:endParaRPr lang="th-TH" sz="2800" b="1" dirty="0">
              <a:solidFill>
                <a:prstClr val="white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 rot="383890">
            <a:off x="6507981" y="251539"/>
            <a:ext cx="4219104" cy="5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th-TH" sz="4400" b="1" dirty="0" smtClean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๔. </a:t>
            </a:r>
            <a:r>
              <a:rPr lang="th-TH" sz="4400" b="1" dirty="0">
                <a:solidFill>
                  <a:prstClr val="white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งานอื่นที่ได้รับมอบหมาย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4316937" y="3588227"/>
            <a:ext cx="3672330" cy="2754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690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073" y="-48966"/>
            <a:ext cx="5147522" cy="6858000"/>
          </a:xfrm>
          <a:prstGeom prst="rect">
            <a:avLst/>
          </a:prstGeom>
        </p:spPr>
      </p:pic>
      <p:sp>
        <p:nvSpPr>
          <p:cNvPr id="23" name="รูปแบบอิสระ 22"/>
          <p:cNvSpPr/>
          <p:nvPr/>
        </p:nvSpPr>
        <p:spPr>
          <a:xfrm>
            <a:off x="7216382" y="218015"/>
            <a:ext cx="1849975" cy="924987"/>
          </a:xfrm>
          <a:custGeom>
            <a:avLst/>
            <a:gdLst>
              <a:gd name="connsiteX0" fmla="*/ 924987 w 1849974"/>
              <a:gd name="connsiteY0" fmla="*/ 0 h 924987"/>
              <a:gd name="connsiteX1" fmla="*/ 1849974 w 1849974"/>
              <a:gd name="connsiteY1" fmla="*/ 924987 h 924987"/>
              <a:gd name="connsiteX2" fmla="*/ 0 w 1849974"/>
              <a:gd name="connsiteY2" fmla="*/ 924987 h 924987"/>
              <a:gd name="connsiteX3" fmla="*/ 924987 w 1849974"/>
              <a:gd name="connsiteY3" fmla="*/ 0 h 924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9974" h="924987">
                <a:moveTo>
                  <a:pt x="924987" y="0"/>
                </a:moveTo>
                <a:lnTo>
                  <a:pt x="1849974" y="924987"/>
                </a:lnTo>
                <a:lnTo>
                  <a:pt x="0" y="924987"/>
                </a:lnTo>
                <a:lnTo>
                  <a:pt x="924987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รูปแบบอิสระ 21"/>
          <p:cNvSpPr/>
          <p:nvPr/>
        </p:nvSpPr>
        <p:spPr>
          <a:xfrm>
            <a:off x="6784367" y="5293895"/>
            <a:ext cx="2714004" cy="1357003"/>
          </a:xfrm>
          <a:custGeom>
            <a:avLst/>
            <a:gdLst>
              <a:gd name="connsiteX0" fmla="*/ 0 w 2714004"/>
              <a:gd name="connsiteY0" fmla="*/ 0 h 1357002"/>
              <a:gd name="connsiteX1" fmla="*/ 2714004 w 2714004"/>
              <a:gd name="connsiteY1" fmla="*/ 0 h 1357002"/>
              <a:gd name="connsiteX2" fmla="*/ 1357002 w 2714004"/>
              <a:gd name="connsiteY2" fmla="*/ 1357002 h 1357002"/>
              <a:gd name="connsiteX3" fmla="*/ 0 w 2714004"/>
              <a:gd name="connsiteY3" fmla="*/ 0 h 1357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004" h="1357002">
                <a:moveTo>
                  <a:pt x="0" y="0"/>
                </a:moveTo>
                <a:lnTo>
                  <a:pt x="2714004" y="0"/>
                </a:lnTo>
                <a:lnTo>
                  <a:pt x="1357002" y="1357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รูปแบบอิสระ 20"/>
          <p:cNvSpPr/>
          <p:nvPr/>
        </p:nvSpPr>
        <p:spPr>
          <a:xfrm>
            <a:off x="0" y="0"/>
            <a:ext cx="12192000" cy="1143000"/>
          </a:xfrm>
          <a:custGeom>
            <a:avLst/>
            <a:gdLst>
              <a:gd name="connsiteX0" fmla="*/ 0 w 12192000"/>
              <a:gd name="connsiteY0" fmla="*/ 0 h 1143000"/>
              <a:gd name="connsiteX1" fmla="*/ 12192000 w 12192000"/>
              <a:gd name="connsiteY1" fmla="*/ 0 h 1143000"/>
              <a:gd name="connsiteX2" fmla="*/ 12192000 w 12192000"/>
              <a:gd name="connsiteY2" fmla="*/ 1143000 h 1143000"/>
              <a:gd name="connsiteX3" fmla="*/ 9066355 w 12192000"/>
              <a:gd name="connsiteY3" fmla="*/ 1143000 h 1143000"/>
              <a:gd name="connsiteX4" fmla="*/ 8141368 w 12192000"/>
              <a:gd name="connsiteY4" fmla="*/ 218013 h 1143000"/>
              <a:gd name="connsiteX5" fmla="*/ 7216381 w 12192000"/>
              <a:gd name="connsiteY5" fmla="*/ 1143000 h 1143000"/>
              <a:gd name="connsiteX6" fmla="*/ 0 w 12192000"/>
              <a:gd name="connsiteY6" fmla="*/ 1143000 h 1143000"/>
              <a:gd name="connsiteX7" fmla="*/ 0 w 12192000"/>
              <a:gd name="connsiteY7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43000">
                <a:moveTo>
                  <a:pt x="0" y="0"/>
                </a:moveTo>
                <a:lnTo>
                  <a:pt x="12192000" y="0"/>
                </a:lnTo>
                <a:lnTo>
                  <a:pt x="12192000" y="1143000"/>
                </a:lnTo>
                <a:lnTo>
                  <a:pt x="9066355" y="1143000"/>
                </a:lnTo>
                <a:lnTo>
                  <a:pt x="8141368" y="218013"/>
                </a:lnTo>
                <a:lnTo>
                  <a:pt x="7216381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รูปแบบอิสระ 18"/>
          <p:cNvSpPr/>
          <p:nvPr/>
        </p:nvSpPr>
        <p:spPr>
          <a:xfrm>
            <a:off x="0" y="5293895"/>
            <a:ext cx="12192000" cy="1575016"/>
          </a:xfrm>
          <a:custGeom>
            <a:avLst/>
            <a:gdLst>
              <a:gd name="connsiteX0" fmla="*/ 0 w 12192000"/>
              <a:gd name="connsiteY0" fmla="*/ 0 h 1575016"/>
              <a:gd name="connsiteX1" fmla="*/ 6784366 w 12192000"/>
              <a:gd name="connsiteY1" fmla="*/ 0 h 1575016"/>
              <a:gd name="connsiteX2" fmla="*/ 8141368 w 12192000"/>
              <a:gd name="connsiteY2" fmla="*/ 1357002 h 1575016"/>
              <a:gd name="connsiteX3" fmla="*/ 9498370 w 12192000"/>
              <a:gd name="connsiteY3" fmla="*/ 0 h 1575016"/>
              <a:gd name="connsiteX4" fmla="*/ 12192000 w 12192000"/>
              <a:gd name="connsiteY4" fmla="*/ 0 h 1575016"/>
              <a:gd name="connsiteX5" fmla="*/ 12192000 w 12192000"/>
              <a:gd name="connsiteY5" fmla="*/ 1575016 h 1575016"/>
              <a:gd name="connsiteX6" fmla="*/ 0 w 12192000"/>
              <a:gd name="connsiteY6" fmla="*/ 1575016 h 1575016"/>
              <a:gd name="connsiteX7" fmla="*/ 0 w 12192000"/>
              <a:gd name="connsiteY7" fmla="*/ 0 h 157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575016">
                <a:moveTo>
                  <a:pt x="0" y="0"/>
                </a:moveTo>
                <a:lnTo>
                  <a:pt x="6784366" y="0"/>
                </a:lnTo>
                <a:lnTo>
                  <a:pt x="8141368" y="1357002"/>
                </a:lnTo>
                <a:lnTo>
                  <a:pt x="9498370" y="0"/>
                </a:lnTo>
                <a:lnTo>
                  <a:pt x="12192000" y="0"/>
                </a:lnTo>
                <a:lnTo>
                  <a:pt x="12192000" y="1575016"/>
                </a:lnTo>
                <a:lnTo>
                  <a:pt x="0" y="157501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สี่เหลี่ยมผืนผ้า 34"/>
          <p:cNvSpPr/>
          <p:nvPr/>
        </p:nvSpPr>
        <p:spPr>
          <a:xfrm>
            <a:off x="11181637" y="0"/>
            <a:ext cx="1010364" cy="6858000"/>
          </a:xfrm>
          <a:prstGeom prst="rect">
            <a:avLst/>
          </a:prstGeom>
          <a:solidFill>
            <a:srgbClr val="FFC0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สี่เหลี่ยมผืนผ้า 24"/>
          <p:cNvSpPr/>
          <p:nvPr/>
        </p:nvSpPr>
        <p:spPr>
          <a:xfrm rot="2671443">
            <a:off x="5275500" y="2995996"/>
            <a:ext cx="2824952" cy="5798485"/>
          </a:xfrm>
          <a:prstGeom prst="rect">
            <a:avLst/>
          </a:prstGeom>
          <a:solidFill>
            <a:srgbClr val="FFFF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สี่เหลี่ยมผืนผ้า 25"/>
          <p:cNvSpPr/>
          <p:nvPr/>
        </p:nvSpPr>
        <p:spPr>
          <a:xfrm rot="2671443">
            <a:off x="6463449" y="3791707"/>
            <a:ext cx="2373799" cy="2373423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8" name="ตัวเชื่อมต่อตรง 27"/>
          <p:cNvCxnSpPr/>
          <p:nvPr/>
        </p:nvCxnSpPr>
        <p:spPr>
          <a:xfrm flipV="1">
            <a:off x="8502316" y="3158604"/>
            <a:ext cx="3737811" cy="381313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/>
          <p:cNvCxnSpPr/>
          <p:nvPr/>
        </p:nvCxnSpPr>
        <p:spPr>
          <a:xfrm flipV="1">
            <a:off x="9839909" y="2159264"/>
            <a:ext cx="3737811" cy="381313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flipV="1">
            <a:off x="9498371" y="2658935"/>
            <a:ext cx="3737811" cy="381313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สี่เหลี่ยมผืนผ้า 30"/>
          <p:cNvSpPr/>
          <p:nvPr/>
        </p:nvSpPr>
        <p:spPr>
          <a:xfrm>
            <a:off x="-802916" y="2739796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8800" b="1" dirty="0" smtClean="0">
                <a:solidFill>
                  <a:schemeClr val="tx1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ขอขอบคุณครับ</a:t>
            </a:r>
            <a:endParaRPr lang="en-US" sz="8800" b="1" dirty="0">
              <a:solidFill>
                <a:schemeClr val="tx1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2" name="สี่เหลี่ยมผืนผ้า 31"/>
          <p:cNvSpPr/>
          <p:nvPr/>
        </p:nvSpPr>
        <p:spPr>
          <a:xfrm>
            <a:off x="-1039378" y="5156684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4400" b="1" dirty="0" smtClean="0">
                <a:solidFill>
                  <a:schemeClr val="bg1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นายนัฐพล หาญสำโรง</a:t>
            </a:r>
            <a:endParaRPr lang="en-US" sz="4400" b="1" dirty="0">
              <a:solidFill>
                <a:schemeClr val="bg1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4" name="สี่เหลี่ยมผืนผ้า 33"/>
          <p:cNvSpPr/>
          <p:nvPr/>
        </p:nvSpPr>
        <p:spPr>
          <a:xfrm>
            <a:off x="-998104" y="5884042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โรง</a:t>
            </a:r>
            <a:r>
              <a:rPr lang="th-TH" sz="4000" b="1" dirty="0" smtClean="0">
                <a:solidFill>
                  <a:schemeClr val="bg1"/>
                </a:solidFill>
                <a:latin typeface="ThaiSans Neue UltLt" panose="02000000000000000000" pitchFamily="50" charset="-34"/>
                <a:cs typeface="ThaiSans Neue UltLt" panose="02000000000000000000" pitchFamily="50" charset="-34"/>
              </a:rPr>
              <a:t>เรียนนาเชือกพิทยาสรรค์</a:t>
            </a:r>
            <a:endParaRPr lang="en-US" sz="4000" b="1" dirty="0">
              <a:solidFill>
                <a:schemeClr val="bg1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1" y="1214689"/>
            <a:ext cx="12192000" cy="709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0" name="สี่เหลี่ยมผืนผ้า 39"/>
          <p:cNvSpPr/>
          <p:nvPr/>
        </p:nvSpPr>
        <p:spPr>
          <a:xfrm>
            <a:off x="7652584" y="5476630"/>
            <a:ext cx="6914149" cy="1022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600" b="1" dirty="0" smtClean="0">
                <a:latin typeface="ThaiSans Neue UltLt" panose="02000000000000000000" pitchFamily="50" charset="-34"/>
                <a:cs typeface="ThaiSans Neue UltLt" panose="02000000000000000000" pitchFamily="50" charset="-34"/>
              </a:rPr>
              <a:t>2564</a:t>
            </a:r>
            <a:endParaRPr lang="en-US" sz="6600" b="1" dirty="0">
              <a:solidFill>
                <a:schemeClr val="tx1"/>
              </a:solidFill>
              <a:latin typeface="ThaiSans Neue UltLt" panose="02000000000000000000" pitchFamily="50" charset="-34"/>
              <a:cs typeface="ThaiSans Neue UltLt" panose="02000000000000000000" pitchFamily="50" charset="-34"/>
            </a:endParaRPr>
          </a:p>
        </p:txBody>
      </p:sp>
      <p:sp>
        <p:nvSpPr>
          <p:cNvPr id="42" name="สี่เหลี่ยมผืนผ้า 41"/>
          <p:cNvSpPr/>
          <p:nvPr/>
        </p:nvSpPr>
        <p:spPr>
          <a:xfrm rot="2671443">
            <a:off x="6099597" y="3813067"/>
            <a:ext cx="2622523" cy="2732902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444" y="4065830"/>
            <a:ext cx="2258026" cy="1691579"/>
          </a:xfrm>
          <a:prstGeom prst="rect">
            <a:avLst/>
          </a:prstGeom>
        </p:spPr>
      </p:pic>
      <p:pic>
        <p:nvPicPr>
          <p:cNvPr id="24" name="รูปภาพ 23">
            <a:extLst>
              <a:ext uri="{FF2B5EF4-FFF2-40B4-BE49-F238E27FC236}">
                <a16:creationId xmlns="" xmlns:a16="http://schemas.microsoft.com/office/drawing/2014/main" id="{401870AE-15F8-4BF8-B491-2905E331C2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25" b="96846" l="7110" r="93353">
                        <a14:foregroundMark x1="28613" y1="45289" x2="28613" y2="45289"/>
                        <a14:foregroundMark x1="27861" y1="46098" x2="27861" y2="46098"/>
                        <a14:foregroundMark x1="29711" y1="43753" x2="29711" y2="43753"/>
                        <a14:foregroundMark x1="34162" y1="41569" x2="24277" y2="43065"/>
                        <a14:foregroundMark x1="24277" y1="43065" x2="25838" y2="49980"/>
                        <a14:foregroundMark x1="25838" y1="49980" x2="32948" y2="44642"/>
                        <a14:foregroundMark x1="32948" y1="44642" x2="34335" y2="42459"/>
                        <a14:foregroundMark x1="67457" y1="42216" x2="73931" y2="47594"/>
                        <a14:foregroundMark x1="73931" y1="47594" x2="68555" y2="42984"/>
                        <a14:foregroundMark x1="76532" y1="49980" x2="78092" y2="43065"/>
                        <a14:foregroundMark x1="78092" y1="43065" x2="78208" y2="42984"/>
                        <a14:foregroundMark x1="76127" y1="72746" x2="67110" y2="80146"/>
                        <a14:foregroundMark x1="77457" y1="76749" x2="74277" y2="80267"/>
                        <a14:foregroundMark x1="25665" y1="71977" x2="23642" y2="79175"/>
                        <a14:foregroundMark x1="23642" y1="79175" x2="33757" y2="79337"/>
                        <a14:foregroundMark x1="33757" y1="79337" x2="27861" y2="77032"/>
                        <a14:foregroundMark x1="53179" y1="89325" x2="53179" y2="89325"/>
                        <a14:foregroundMark x1="93353" y1="58633" x2="93353" y2="58633"/>
                        <a14:foregroundMark x1="7110" y1="66276" x2="7110" y2="66276"/>
                        <a14:foregroundMark x1="61156" y1="93449" x2="61156" y2="93449"/>
                        <a14:foregroundMark x1="34682" y1="79337" x2="34682" y2="79337"/>
                        <a14:foregroundMark x1="50636" y1="96846" x2="50636" y2="96846"/>
                        <a14:foregroundMark x1="50405" y1="4125" x2="50405" y2="4125"/>
                        <a14:foregroundMark x1="9538" y1="75859" x2="9538" y2="75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9640" y="97242"/>
            <a:ext cx="694358" cy="992456"/>
          </a:xfrm>
          <a:prstGeom prst="rect">
            <a:avLst/>
          </a:prstGeom>
        </p:spPr>
      </p:pic>
      <p:pic>
        <p:nvPicPr>
          <p:cNvPr id="27" name="Picture 8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xmlns="" id="{B38208E6-BEC4-134A-8D43-E3680CA41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577" y="150722"/>
            <a:ext cx="1855188" cy="66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80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2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ธีม2" id="{2882476E-D416-4564-949B-81363A12112A}" vid="{265B76B8-3A59-4699-87CD-EC58109E44FB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ธีม2</Template>
  <TotalTime>7577</TotalTime>
  <Words>921</Words>
  <Application>Microsoft Office PowerPoint</Application>
  <PresentationFormat>แบบจอกว้าง</PresentationFormat>
  <Paragraphs>152</Paragraphs>
  <Slides>29</Slides>
  <Notes>24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29</vt:i4>
      </vt:variant>
    </vt:vector>
  </HeadingPairs>
  <TitlesOfParts>
    <vt:vector size="43" baseType="lpstr">
      <vt:lpstr>Angsana New</vt:lpstr>
      <vt:lpstr>AngsanaUPC</vt:lpstr>
      <vt:lpstr>Arial</vt:lpstr>
      <vt:lpstr>Arial Black</vt:lpstr>
      <vt:lpstr>Calibri</vt:lpstr>
      <vt:lpstr>Calibri Light</vt:lpstr>
      <vt:lpstr>Cordia New</vt:lpstr>
      <vt:lpstr>Perpetua Titling MT</vt:lpstr>
      <vt:lpstr>TH SarabunIT๙</vt:lpstr>
      <vt:lpstr>TH SarabunPSK</vt:lpstr>
      <vt:lpstr>ThaiSans Neue ExtBd</vt:lpstr>
      <vt:lpstr>ThaiSans Neue UltLt</vt:lpstr>
      <vt:lpstr>Verdana</vt:lpstr>
      <vt:lpstr>ธีม2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Windows User</cp:lastModifiedBy>
  <cp:revision>282</cp:revision>
  <dcterms:created xsi:type="dcterms:W3CDTF">2018-09-25T10:58:55Z</dcterms:created>
  <dcterms:modified xsi:type="dcterms:W3CDTF">2021-09-14T15:23:13Z</dcterms:modified>
</cp:coreProperties>
</file>