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8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62" r:id="rId1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444" y="15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0748-8FC4-4F26-8A35-401B1D46DC2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D10BB-0D25-4B4D-A3B8-3A85B06902E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0748-8FC4-4F26-8A35-401B1D46DC2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D10BB-0D25-4B4D-A3B8-3A85B06902EF}" type="slidenum">
              <a:rPr lang="th-TH" smtClean="0"/>
              <a:t>‹#›</a:t>
            </a:fld>
            <a:endParaRPr lang="th-T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0748-8FC4-4F26-8A35-401B1D46DC2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D10BB-0D25-4B4D-A3B8-3A85B06902E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0748-8FC4-4F26-8A35-401B1D46DC2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D10BB-0D25-4B4D-A3B8-3A85B06902EF}" type="slidenum">
              <a:rPr lang="th-TH" smtClean="0"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0748-8FC4-4F26-8A35-401B1D46DC2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D10BB-0D25-4B4D-A3B8-3A85B06902E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0748-8FC4-4F26-8A35-401B1D46DC2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D10BB-0D25-4B4D-A3B8-3A85B06902E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0748-8FC4-4F26-8A35-401B1D46DC2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D10BB-0D25-4B4D-A3B8-3A85B06902E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0748-8FC4-4F26-8A35-401B1D46DC2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D10BB-0D25-4B4D-A3B8-3A85B06902EF}" type="slidenum">
              <a:rPr lang="th-TH" smtClean="0"/>
              <a:t>‹#›</a:t>
            </a:fld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0748-8FC4-4F26-8A35-401B1D46DC2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D10BB-0D25-4B4D-A3B8-3A85B06902EF}" type="slidenum">
              <a:rPr lang="th-TH" smtClean="0"/>
              <a:t>‹#›</a:t>
            </a:fld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0748-8FC4-4F26-8A35-401B1D46DC2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D10BB-0D25-4B4D-A3B8-3A85B06902E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0748-8FC4-4F26-8A35-401B1D46DC2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D10BB-0D25-4B4D-A3B8-3A85B06902EF}" type="slidenum">
              <a:rPr lang="th-TH" smtClean="0"/>
              <a:t>‹#›</a:t>
            </a:fld>
            <a:endParaRPr lang="th-TH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9960748-8FC4-4F26-8A35-401B1D46DC25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02D10BB-0D25-4B4D-A3B8-3A85B06902EF}" type="slidenum">
              <a:rPr lang="th-TH" smtClean="0"/>
              <a:t>‹#›</a:t>
            </a:fld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899592" y="1340768"/>
            <a:ext cx="741682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latin typeface="TH SarabunPSK" pitchFamily="34" charset="-34"/>
                <a:cs typeface="TH SarabunPSK" pitchFamily="34" charset="-34"/>
              </a:rPr>
              <a:t>รายงานผลการ</a:t>
            </a: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ปฏิบัติงาน</a:t>
            </a:r>
            <a:r>
              <a:rPr lang="en-US" sz="4400" b="1" dirty="0" smtClean="0">
                <a:latin typeface="TH SarabunPSK" pitchFamily="34" charset="-34"/>
                <a:cs typeface="TH SarabunPSK" pitchFamily="34" charset="-34"/>
              </a:rPr>
              <a:t>(SAR)</a:t>
            </a:r>
            <a:endParaRPr lang="en-US" sz="4400" b="1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ปีการศึกษา</a:t>
            </a:r>
            <a:r>
              <a:rPr lang="en-US" sz="4000" b="1" dirty="0">
                <a:latin typeface="TH SarabunPSK" pitchFamily="34" charset="-34"/>
                <a:cs typeface="TH SarabunPSK" pitchFamily="34" charset="-34"/>
              </a:rPr>
              <a:t>  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2563</a:t>
            </a:r>
          </a:p>
          <a:p>
            <a:pPr algn="ctr"/>
            <a:endParaRPr lang="en-US" sz="4800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นาย</a:t>
            </a:r>
            <a:r>
              <a:rPr lang="th-TH" sz="3600" b="1" dirty="0" err="1">
                <a:latin typeface="TH SarabunPSK" pitchFamily="34" charset="-34"/>
                <a:cs typeface="TH SarabunPSK" pitchFamily="34" charset="-34"/>
              </a:rPr>
              <a:t>พัทธ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นัย  </a:t>
            </a:r>
            <a:r>
              <a:rPr lang="th-TH" sz="3600" b="1" dirty="0" err="1">
                <a:latin typeface="TH SarabunPSK" pitchFamily="34" charset="-34"/>
                <a:cs typeface="TH SarabunPSK" pitchFamily="34" charset="-34"/>
              </a:rPr>
              <a:t>อวิรุทธ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พาณิชย์</a:t>
            </a:r>
            <a:endParaRPr lang="en-US" sz="3600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ตำแหน่ง  ครู  </a:t>
            </a:r>
            <a:endParaRPr lang="en-US" sz="3200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กลุ่มสาระการเรียนรู้คณิตศาสตร์</a:t>
            </a:r>
            <a:endParaRPr lang="en-US" sz="32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=""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32655"/>
            <a:ext cx="2088232" cy="113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3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39552" y="566245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ชื่อ  นาย</a:t>
            </a:r>
            <a:r>
              <a:rPr lang="th-TH" sz="2400" b="1" dirty="0" err="1">
                <a:latin typeface="TH SarabunPSK" pitchFamily="34" charset="-34"/>
                <a:cs typeface="TH SarabunPSK" pitchFamily="34" charset="-34"/>
              </a:rPr>
              <a:t>พัทธ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นัย    นามสกุล  </a:t>
            </a:r>
            <a:r>
              <a:rPr lang="th-TH" sz="2400" b="1" dirty="0" err="1">
                <a:latin typeface="TH SarabunPSK" pitchFamily="34" charset="-34"/>
                <a:cs typeface="TH SarabunPSK" pitchFamily="34" charset="-34"/>
              </a:rPr>
              <a:t>อวิรุทธ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พาณิชย์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  <a:sym typeface="Symbol"/>
              </a:rPr>
              <a:t>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ตำแหน่ง 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ครู  </a:t>
            </a:r>
            <a:r>
              <a:rPr lang="th-TH" sz="2400" b="1" dirty="0" err="1">
                <a:latin typeface="TH SarabunPSK" pitchFamily="34" charset="-34"/>
                <a:cs typeface="TH SarabunPSK" pitchFamily="34" charset="-34"/>
              </a:rPr>
              <a:t>วิทย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ฐานะ  ครูชำนาญการ  โรงเรียนนาเชือกพิทยาสรรค์  อำเภอนาเชือก </a:t>
            </a:r>
            <a:endParaRPr lang="th-TH" sz="24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               จังหวัด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มหาสารคาม  สังกัดสำนักงานเขตพื้นที่การศึกษามัธยมศึกษามหาสารคาม  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  <a:sym typeface="Symbol"/>
              </a:rPr>
              <a:t>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เกิด 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วันที่  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27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 เดือนมิถุนายน   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2509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 อายุ  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54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 ปี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  <a:sym typeface="Symbol"/>
              </a:rPr>
              <a:t>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เริ่ม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รับราชการ เมื่อวันที่</a:t>
            </a:r>
            <a:r>
              <a:rPr lang="en-GB" sz="2400" b="1" dirty="0">
                <a:latin typeface="TH SarabunPSK" pitchFamily="34" charset="-34"/>
                <a:cs typeface="TH SarabunPSK" pitchFamily="34" charset="-34"/>
              </a:rPr>
              <a:t>  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23</a:t>
            </a:r>
            <a:r>
              <a:rPr lang="en-GB" sz="2400" b="1" dirty="0">
                <a:latin typeface="TH SarabunPSK" pitchFamily="34" charset="-34"/>
                <a:cs typeface="TH SarabunPSK" pitchFamily="34" charset="-34"/>
              </a:rPr>
              <a:t> 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เดือน มิถุนายน</a:t>
            </a:r>
            <a:r>
              <a:rPr lang="en-GB" sz="2400" b="1" dirty="0">
                <a:latin typeface="TH SarabunPSK" pitchFamily="34" charset="-34"/>
                <a:cs typeface="TH SarabunPSK" pitchFamily="34" charset="-34"/>
              </a:rPr>
              <a:t> 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พ.ศ. </a:t>
            </a:r>
            <a:r>
              <a:rPr lang="en-GB" sz="2400" b="1" dirty="0">
                <a:latin typeface="TH SarabunPSK" pitchFamily="34" charset="-34"/>
                <a:cs typeface="TH SarabunPSK" pitchFamily="34" charset="-34"/>
              </a:rPr>
              <a:t>2532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 </a:t>
            </a:r>
            <a:endParaRPr lang="th-TH" sz="24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ตำแหน่ง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อาจารย์ </a:t>
            </a:r>
            <a:r>
              <a:rPr lang="en-GB" sz="2400" b="1" dirty="0"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ระดับ </a:t>
            </a:r>
            <a:r>
              <a:rPr lang="en-GB" sz="2400" b="1" dirty="0">
                <a:latin typeface="TH SarabunPSK" pitchFamily="34" charset="-34"/>
                <a:cs typeface="TH SarabunPSK" pitchFamily="34" charset="-34"/>
              </a:rPr>
              <a:t>3 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ปฏิบัติราชการมาแล้วเป็นระยะเวลา  </a:t>
            </a:r>
            <a:r>
              <a:rPr lang="en-GB" sz="2400" b="1" dirty="0">
                <a:latin typeface="TH SarabunPSK" pitchFamily="34" charset="-34"/>
                <a:cs typeface="TH SarabunPSK" pitchFamily="34" charset="-34"/>
              </a:rPr>
              <a:t>32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 ปี</a:t>
            </a:r>
            <a:r>
              <a:rPr lang="en-GB" sz="2400" b="1" dirty="0">
                <a:latin typeface="TH SarabunPSK" pitchFamily="34" charset="-34"/>
                <a:cs typeface="TH SarabunPSK" pitchFamily="34" charset="-34"/>
              </a:rPr>
              <a:t>  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เดือน 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  <a:p>
            <a:pPr marL="342900" indent="-342900">
              <a:buFont typeface="Symbol" pitchFamily="18" charset="2"/>
              <a:buChar char="·"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อยู่ปัจจุบัน  บ้านเลขที่  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75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 หมู่  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 ตำบลปอพาน  อำเภอนาเชือก  จังหวัดมหาสารคาม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    </a:t>
            </a:r>
          </a:p>
          <a:p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   เบอร์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โทร  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0615818582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  <a:sym typeface="Symbol"/>
              </a:rPr>
              <a:t>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 การศึกษา  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พ.ศ. 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2531 </a:t>
            </a:r>
            <a:r>
              <a:rPr lang="th-TH" sz="2400" b="1" dirty="0" err="1" smtClean="0">
                <a:latin typeface="TH SarabunPSK" pitchFamily="34" charset="-34"/>
                <a:cs typeface="TH SarabunPSK" pitchFamily="34" charset="-34"/>
              </a:rPr>
              <a:t>ครุศา</a:t>
            </a:r>
            <a:r>
              <a:rPr lang="th-TH" sz="2400" b="1" dirty="0" err="1">
                <a:latin typeface="TH SarabunPSK" pitchFamily="34" charset="-34"/>
                <a:cs typeface="TH SarabunPSK" pitchFamily="34" charset="-34"/>
              </a:rPr>
              <a:t>สตร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บัณฑิต  (</a:t>
            </a:r>
            <a:r>
              <a:rPr lang="th-TH" sz="2400" b="1" dirty="0" err="1">
                <a:latin typeface="TH SarabunPSK" pitchFamily="34" charset="-34"/>
                <a:cs typeface="TH SarabunPSK" pitchFamily="34" charset="-34"/>
              </a:rPr>
              <a:t>ค.บ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.)  สาขา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คณิตศาสตร์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			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    วิทยาลัย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ครูบุรีรัมย์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    พ.ศ. 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2542 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มหาบัณฑิต  (</a:t>
            </a:r>
            <a:r>
              <a:rPr lang="th-TH" sz="2400" b="1" dirty="0" err="1">
                <a:latin typeface="TH SarabunPSK" pitchFamily="34" charset="-34"/>
                <a:cs typeface="TH SarabunPSK" pitchFamily="34" charset="-34"/>
              </a:rPr>
              <a:t>กศ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.ม.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)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สาขาการมัธยมศึกษา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               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(การสอนคณิตศาสตร์)  มหาวิทยาลัยศรีนครินทรวิ</a:t>
            </a:r>
            <a:r>
              <a:rPr lang="th-TH" sz="2400" b="1" dirty="0" err="1">
                <a:latin typeface="TH SarabunPSK" pitchFamily="34" charset="-34"/>
                <a:cs typeface="TH SarabunPSK" pitchFamily="34" charset="-34"/>
              </a:rPr>
              <a:t>โรฒ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ประสานมิตร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33983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27584" y="1012954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. </a:t>
            </a:r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95537" y="2650103"/>
            <a:ext cx="835292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graphicFrame>
        <p:nvGraphicFramePr>
          <p:cNvPr id="9" name="ตาราง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546371"/>
              </p:ext>
            </p:extLst>
          </p:nvPr>
        </p:nvGraphicFramePr>
        <p:xfrm>
          <a:off x="902616" y="2650103"/>
          <a:ext cx="7848874" cy="260221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63174"/>
                <a:gridCol w="625270"/>
                <a:gridCol w="625270"/>
                <a:gridCol w="625270"/>
                <a:gridCol w="625270"/>
                <a:gridCol w="625270"/>
                <a:gridCol w="641770"/>
                <a:gridCol w="641770"/>
                <a:gridCol w="625270"/>
                <a:gridCol w="625270"/>
                <a:gridCol w="625270"/>
              </a:tblGrid>
              <a:tr h="49075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วัน เดือน ปี</a:t>
                      </a:r>
                      <a:endParaRPr lang="en-US" sz="1100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ที่ลา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ลา</a:t>
                      </a:r>
                      <a:r>
                        <a:rPr lang="th-TH" sz="1600" dirty="0" smtClean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ป่วย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ลากิจ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ลาอุปสมบท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ลาคลอด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มาสาย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507301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ครั้ง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วัน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ครั้ง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วัน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ครั้ง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วัน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ครั้ง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วัน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ครั้ง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วัน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6350" marR="6350" marT="0" marB="0"/>
                </a:tc>
              </a:tr>
              <a:tr h="4907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‎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-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6350" marR="6350" marT="0" marB="0"/>
                </a:tc>
              </a:tr>
              <a:tr h="4907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รวม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6350" marR="6350" marT="0" marB="0"/>
                </a:tc>
              </a:tr>
              <a:tr h="622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รวมทั้งสิ้น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จำนวน.....</a:t>
                      </a:r>
                      <a:r>
                        <a:rPr lang="en-US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..........ครั้ง   จำนวน........</a:t>
                      </a:r>
                      <a:r>
                        <a:rPr lang="en-US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........วัน</a:t>
                      </a:r>
                      <a:endParaRPr lang="en-US" sz="1100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สี่เหลี่ยมผืนผ้า 11"/>
          <p:cNvSpPr/>
          <p:nvPr/>
        </p:nvSpPr>
        <p:spPr>
          <a:xfrm>
            <a:off x="1259632" y="1988841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แสดงจำนวนวันลา ประจำปีการศึกษา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  2563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 (1 ตุลาคม  25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63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– 3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มีนาคม 256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4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)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93826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27584" y="1012954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. </a:t>
            </a:r>
            <a:endParaRPr lang="en-US" dirty="0"/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542959"/>
              </p:ext>
            </p:extLst>
          </p:nvPr>
        </p:nvGraphicFramePr>
        <p:xfrm>
          <a:off x="971600" y="2564905"/>
          <a:ext cx="7200801" cy="338437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94588"/>
                <a:gridCol w="1402225"/>
                <a:gridCol w="42338"/>
                <a:gridCol w="2603770"/>
                <a:gridCol w="719741"/>
                <a:gridCol w="839981"/>
                <a:gridCol w="1198158"/>
              </a:tblGrid>
              <a:tr h="7619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ที่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รหัสวิชา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ชื่อวิชา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ชั้น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จำนวนห้อง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จำนวนชั่วโมง / สัปดาห์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 anchor="ctr"/>
                </a:tc>
              </a:tr>
              <a:tr h="374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</a:t>
                      </a: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21202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คณิตศาสตร์เพิ่มเติม  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ม.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/</a:t>
                      </a: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6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  <a:tr h="374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32202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คณิตศาสตร์เพิ่มเติม  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ม.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5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/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9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  <a:tr h="374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5</a:t>
                      </a: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ส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กิจกรรมสาธารณประโยชน์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ม.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/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  <a:tr h="374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สวดมนต์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สวดมนต์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ม.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/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  <a:tr h="374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5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กิจกรรมพัฒนาผู้เรียน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ผู้บำเพ็ญประโยชน์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ม.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  <a:tr h="374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6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กิจกรรมชุมนุม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ชุมนุมฟุต</a:t>
                      </a:r>
                      <a:r>
                        <a:rPr lang="th-TH" sz="1600" b="1" dirty="0" err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ซอล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ม.</a:t>
                      </a: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6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-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  <a:tr h="374638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รวม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20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03648" y="1826963"/>
            <a:ext cx="612068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43200" algn="ctr"/>
                <a:tab pos="5486400" algn="r"/>
              </a:tabLst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ข้อมูลการปฏิบัติหน้าที่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43200" algn="ctr"/>
                <a:tab pos="5486400" algn="r"/>
              </a:tabLst>
            </a:pPr>
            <a:r>
              <a:rPr kumimoji="0" lang="th-TH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          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  <a:sym typeface="Symbol"/>
              </a:rPr>
              <a:t>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 ปฏิบัติการสอนตลอดปีการศึกษา   ภาคเรียนที่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2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 ปีการศึกษา 25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63</a:t>
            </a:r>
            <a:endParaRPr kumimoji="0" lang="en-US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43200" algn="ctr"/>
                <a:tab pos="5486400" algn="r"/>
              </a:tabLst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93826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915669"/>
              </p:ext>
            </p:extLst>
          </p:nvPr>
        </p:nvGraphicFramePr>
        <p:xfrm>
          <a:off x="1403648" y="2996950"/>
          <a:ext cx="6296397" cy="270953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58589"/>
                <a:gridCol w="3049475"/>
                <a:gridCol w="782007"/>
                <a:gridCol w="702037"/>
                <a:gridCol w="602252"/>
                <a:gridCol w="702037"/>
              </a:tblGrid>
              <a:tr h="9173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ที่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กิจกรรมพัฒนาผู้เรียน และชุมนุม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ชั้น /ห้อง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จำนวนนักเรียน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ผ่าน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ไม่ผ่าน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 anchor="ctr"/>
                </a:tc>
              </a:tr>
              <a:tr h="451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ผู้บำเพ็ญประโยชน์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ม.</a:t>
                      </a: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57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57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  <a:tr h="451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กิจกรรมเพื่อสังคมและสาธารณประโยชน์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/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41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41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  <a:tr h="451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สวดมนต์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/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41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41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  <a:tr h="4388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63688" y="2497320"/>
            <a:ext cx="5904656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743200" algn="ctr"/>
                <a:tab pos="5486400" algn="r"/>
              </a:tabLst>
            </a:pPr>
            <a:r>
              <a:rPr kumimoji="0" lang="th-TH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</a:t>
            </a: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  <a:sym typeface="Symbol"/>
              </a:rPr>
              <a:t></a:t>
            </a: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</a:t>
            </a: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กิจกรรมพัฒนาผู้เรียน ที่ปฏิบัติการพัฒนาผู้เรียนตลอดภาคเรียนที่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2 </a:t>
            </a: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ปีการศึกษา 25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63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43200" algn="ctr"/>
                <a:tab pos="5486400" algn="r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93826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27584" y="1012954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. </a:t>
            </a:r>
            <a:endParaRPr lang="en-US" dirty="0"/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541305"/>
              </p:ext>
            </p:extLst>
          </p:nvPr>
        </p:nvGraphicFramePr>
        <p:xfrm>
          <a:off x="1907705" y="4005063"/>
          <a:ext cx="5400598" cy="129614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511390"/>
                <a:gridCol w="888987"/>
                <a:gridCol w="888987"/>
                <a:gridCol w="1111234"/>
              </a:tblGrid>
              <a:tr h="43204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</a:rPr>
                        <a:t>ชั้น </a:t>
                      </a:r>
                      <a:r>
                        <a:rPr lang="th-TH" sz="1600" dirty="0">
                          <a:effectLst/>
                        </a:rPr>
                        <a:t>/ ห้อง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6350" marR="635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จำนวนนักเรียน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รวมทั้งสิ้น (คน)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6350" marR="6350" marT="0" marB="0" anchor="ctr"/>
                </a:tc>
              </a:tr>
              <a:tr h="432048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ชาย (คน)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หญิง (คน)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6350" marR="6350" marT="0" marB="0"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มัธยมศึกษาปีที่ </a:t>
                      </a:r>
                      <a:r>
                        <a:rPr lang="en-US" sz="1600" dirty="0">
                          <a:effectLst/>
                        </a:rPr>
                        <a:t>1</a:t>
                      </a:r>
                      <a:r>
                        <a:rPr lang="th-TH" sz="1600" dirty="0">
                          <a:effectLst/>
                        </a:rPr>
                        <a:t>/</a:t>
                      </a:r>
                      <a:r>
                        <a:rPr lang="en-US" sz="16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41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Cordia New"/>
                      </a:endParaRPr>
                    </a:p>
                  </a:txBody>
                  <a:tcPr marL="6350" marR="6350" marT="0" marB="0"/>
                </a:tc>
              </a:tr>
            </a:tbl>
          </a:graphicData>
        </a:graphic>
      </p:graphicFrame>
      <p:sp>
        <p:nvSpPr>
          <p:cNvPr id="6" name="สี่เหลี่ยมผืนผ้า 5"/>
          <p:cNvSpPr/>
          <p:nvPr/>
        </p:nvSpPr>
        <p:spPr>
          <a:xfrm>
            <a:off x="2286000" y="2951947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  <a:p>
            <a:pPr algn="ctr"/>
            <a:r>
              <a:rPr lang="en-US" dirty="0" smtClean="0"/>
              <a:t>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งานปฏิบัติ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หน้าที่ครูที่ปรึกษา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1485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27584" y="1012954"/>
            <a:ext cx="66967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th-TH" b="1" dirty="0">
                <a:latin typeface="TH SarabunPSK" pitchFamily="34" charset="-34"/>
                <a:cs typeface="TH SarabunPSK" pitchFamily="34" charset="-34"/>
              </a:rPr>
              <a:t>งานพิเศษ ในโรงเรียน  ได้แก่</a:t>
            </a:r>
            <a:endParaRPr lang="en-US" sz="1800" b="1" dirty="0">
              <a:latin typeface="TH SarabunPSK" pitchFamily="34" charset="-34"/>
              <a:cs typeface="TH SarabunPSK" pitchFamily="34" charset="-34"/>
            </a:endParaRPr>
          </a:p>
          <a:p>
            <a:pPr lvl="0"/>
            <a:r>
              <a:rPr lang="th-TH" b="1" dirty="0" smtClean="0">
                <a:latin typeface="TH SarabunPSK" pitchFamily="34" charset="-34"/>
                <a:cs typeface="TH SarabunPSK" pitchFamily="34" charset="-34"/>
                <a:sym typeface="Symbol"/>
              </a:rPr>
              <a:t>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หัวหน้า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งาน</a:t>
            </a:r>
            <a:r>
              <a:rPr lang="th-TH" b="1" dirty="0" err="1">
                <a:latin typeface="TH SarabunPSK" pitchFamily="34" charset="-34"/>
                <a:cs typeface="TH SarabunPSK" pitchFamily="34" charset="-34"/>
              </a:rPr>
              <a:t>ยาเสพติด</a:t>
            </a:r>
            <a:endParaRPr lang="en-US" sz="1800" b="1" dirty="0">
              <a:latin typeface="TH SarabunPSK" pitchFamily="34" charset="-34"/>
              <a:cs typeface="TH SarabunPSK" pitchFamily="34" charset="-34"/>
            </a:endParaRPr>
          </a:p>
          <a:p>
            <a:pPr lvl="0"/>
            <a:r>
              <a:rPr lang="th-TH" b="1" dirty="0" smtClean="0">
                <a:latin typeface="TH SarabunPSK" pitchFamily="34" charset="-34"/>
                <a:cs typeface="TH SarabunPSK" pitchFamily="34" charset="-34"/>
                <a:sym typeface="Symbol"/>
              </a:rPr>
              <a:t>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งาน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ระเบียบวินัย</a:t>
            </a:r>
            <a:endParaRPr lang="en-US" sz="18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1485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27584" y="1012954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. </a:t>
            </a:r>
            <a:endParaRPr lang="en-US" dirty="0"/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921981"/>
              </p:ext>
            </p:extLst>
          </p:nvPr>
        </p:nvGraphicFramePr>
        <p:xfrm>
          <a:off x="1187625" y="4005065"/>
          <a:ext cx="6640050" cy="138987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80699"/>
                <a:gridCol w="984057"/>
                <a:gridCol w="3483905"/>
                <a:gridCol w="762956"/>
                <a:gridCol w="1028433"/>
              </a:tblGrid>
              <a:tr h="4632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ที่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รหัสวิชา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สาระการเรียนรู้/รายวิชา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ระดับชั้น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จำนวน/แผน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  <a:tr h="4632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21202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คณิตศาสตร์เพิ่มเติม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ม.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 </a:t>
                      </a: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เล่ม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  <a:tr h="4632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</a:t>
                      </a:r>
                      <a:r>
                        <a:rPr lang="en-US" sz="1600" b="1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32202</a:t>
                      </a:r>
                      <a:endParaRPr lang="en-US" sz="11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คณิตศาสตร์เพิ่มเติม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ม.</a:t>
                      </a: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5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 </a:t>
                      </a:r>
                      <a:r>
                        <a:rPr lang="th-TH" sz="16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เล่ม</a:t>
                      </a:r>
                      <a:endParaRPr lang="en-US" sz="11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350" marR="6350" marT="0" marB="0"/>
                </a:tc>
              </a:tr>
            </a:tbl>
          </a:graphicData>
        </a:graphic>
      </p:graphicFrame>
      <p:sp>
        <p:nvSpPr>
          <p:cNvPr id="6" name="สี่เหลี่ยมผืนผ้า 5"/>
          <p:cNvSpPr/>
          <p:nvPr/>
        </p:nvSpPr>
        <p:spPr>
          <a:xfrm>
            <a:off x="2286000" y="2951947"/>
            <a:ext cx="45902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จัดทำแผนการจัดการเรียนรู้     ดังนี้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en-US" b="1" dirty="0">
                <a:latin typeface="TH SarabunPSK" pitchFamily="34" charset="-34"/>
                <a:cs typeface="TH SarabunPSK" pitchFamily="34" charset="-34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1485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27584" y="1012954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85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27584" y="1012954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85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27584" y="1012954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85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27584" y="1012954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85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27584" y="1012954"/>
            <a:ext cx="66967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. ข้าพเจ้า นาย</a:t>
            </a:r>
            <a:r>
              <a:rPr lang="th-TH" dirty="0" err="1"/>
              <a:t>พัทธ</a:t>
            </a:r>
            <a:r>
              <a:rPr lang="th-TH" dirty="0"/>
              <a:t>นัย  </a:t>
            </a:r>
            <a:r>
              <a:rPr lang="th-TH" dirty="0" err="1"/>
              <a:t>อวิรุทธ</a:t>
            </a:r>
            <a:r>
              <a:rPr lang="th-TH" dirty="0"/>
              <a:t>พาณิชย์  อายุ  </a:t>
            </a:r>
            <a:r>
              <a:rPr lang="en-US" dirty="0"/>
              <a:t>54</a:t>
            </a:r>
            <a:r>
              <a:rPr lang="th-TH" dirty="0"/>
              <a:t> ปี อายุราชการ  </a:t>
            </a:r>
            <a:r>
              <a:rPr lang="en-US" dirty="0"/>
              <a:t>32</a:t>
            </a:r>
            <a:r>
              <a:rPr lang="th-TH" dirty="0"/>
              <a:t> ปี  </a:t>
            </a:r>
            <a:endParaRPr lang="en-US" dirty="0"/>
          </a:p>
          <a:p>
            <a:r>
              <a:rPr lang="th-TH" dirty="0"/>
              <a:t>   วุฒิการศึกษา  ปริญญาตรี   (คณิตศาสตร์)  ปริญญาโท (การมัธยมศึกษา สาขาการสอนคณิตศาสตร์)</a:t>
            </a:r>
            <a:endParaRPr lang="en-US" dirty="0"/>
          </a:p>
          <a:p>
            <a:r>
              <a:rPr lang="th-TH" dirty="0"/>
              <a:t>2. ปัจจุบันเป็นข้าราชการ  อันดับ </a:t>
            </a:r>
            <a:r>
              <a:rPr lang="th-TH" dirty="0" err="1"/>
              <a:t>คศ</a:t>
            </a:r>
            <a:r>
              <a:rPr lang="th-TH" dirty="0"/>
              <a:t>. </a:t>
            </a:r>
            <a:r>
              <a:rPr lang="en-US" dirty="0"/>
              <a:t>2</a:t>
            </a:r>
            <a:r>
              <a:rPr lang="th-TH" dirty="0"/>
              <a:t>   ตำแหน่งเลขที่              ขั้น             บาท</a:t>
            </a:r>
            <a:endParaRPr lang="en-US" dirty="0"/>
          </a:p>
          <a:p>
            <a:r>
              <a:rPr lang="th-TH" dirty="0"/>
              <a:t>    อาศัยเบิกอัตราเงินเดือน อันดับ  </a:t>
            </a:r>
            <a:r>
              <a:rPr lang="th-TH" dirty="0" err="1"/>
              <a:t>คศ</a:t>
            </a:r>
            <a:r>
              <a:rPr lang="th-TH" dirty="0"/>
              <a:t>. </a:t>
            </a:r>
            <a:r>
              <a:rPr lang="en-US" dirty="0"/>
              <a:t>2</a:t>
            </a:r>
            <a:r>
              <a:rPr lang="th-TH" dirty="0"/>
              <a:t>    ขั้น           บาท   เกษียณอายุ  </a:t>
            </a:r>
            <a:br>
              <a:rPr lang="th-TH" dirty="0"/>
            </a:br>
            <a:r>
              <a:rPr lang="th-TH" dirty="0"/>
              <a:t>    เลขประจำตัวประชาชน  3-440</a:t>
            </a:r>
            <a:r>
              <a:rPr lang="en-US" dirty="0"/>
              <a:t>7</a:t>
            </a:r>
            <a:r>
              <a:rPr lang="th-TH" dirty="0"/>
              <a:t>-0</a:t>
            </a:r>
            <a:r>
              <a:rPr lang="en-US" dirty="0"/>
              <a:t>0165</a:t>
            </a:r>
            <a:r>
              <a:rPr lang="th-TH" dirty="0"/>
              <a:t>-</a:t>
            </a:r>
            <a:r>
              <a:rPr lang="en-US" dirty="0"/>
              <a:t>4</a:t>
            </a:r>
            <a:r>
              <a:rPr lang="th-TH" dirty="0"/>
              <a:t>-</a:t>
            </a:r>
            <a:r>
              <a:rPr lang="en-US" dirty="0"/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3593826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รูปคลื่น">
  <a:themeElements>
    <a:clrScheme name="รูปคลื่น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รูปคลื่น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รูปคลื่น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60</TotalTime>
  <Words>440</Words>
  <Application>Microsoft Office PowerPoint</Application>
  <PresentationFormat>นำเสนอทางหน้าจอ (4:3)</PresentationFormat>
  <Paragraphs>180</Paragraphs>
  <Slides>13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13</vt:i4>
      </vt:variant>
    </vt:vector>
  </HeadingPairs>
  <TitlesOfParts>
    <vt:vector size="14" baseType="lpstr">
      <vt:lpstr>รูปคลื่น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MATH</dc:creator>
  <cp:lastModifiedBy>MATH</cp:lastModifiedBy>
  <cp:revision>31</cp:revision>
  <dcterms:created xsi:type="dcterms:W3CDTF">2021-03-23T07:22:50Z</dcterms:created>
  <dcterms:modified xsi:type="dcterms:W3CDTF">2021-03-23T08:23:07Z</dcterms:modified>
</cp:coreProperties>
</file>