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handoutMasterIdLst>
    <p:handoutMasterId r:id="rId18"/>
  </p:handoutMasterIdLst>
  <p:sldIdLst>
    <p:sldId id="257" r:id="rId2"/>
    <p:sldId id="325" r:id="rId3"/>
    <p:sldId id="279" r:id="rId4"/>
    <p:sldId id="281" r:id="rId5"/>
    <p:sldId id="356" r:id="rId6"/>
    <p:sldId id="349" r:id="rId7"/>
    <p:sldId id="353" r:id="rId8"/>
    <p:sldId id="350" r:id="rId9"/>
    <p:sldId id="351" r:id="rId10"/>
    <p:sldId id="282" r:id="rId11"/>
    <p:sldId id="357" r:id="rId12"/>
    <p:sldId id="360" r:id="rId13"/>
    <p:sldId id="358" r:id="rId14"/>
    <p:sldId id="359" r:id="rId15"/>
    <p:sldId id="361" r:id="rId16"/>
    <p:sldId id="272" r:id="rId17"/>
  </p:sldIdLst>
  <p:sldSz cx="11880850" cy="6858000"/>
  <p:notesSz cx="6662738" cy="9926638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74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CC"/>
    <a:srgbClr val="FF6600"/>
    <a:srgbClr val="FF66FF"/>
    <a:srgbClr val="FF00FF"/>
    <a:srgbClr val="FF66CC"/>
    <a:srgbClr val="9966FF"/>
    <a:srgbClr val="9900CC"/>
    <a:srgbClr val="660066"/>
    <a:srgbClr val="3333FF"/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ลักษณะ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สไตล์สีปานกลาง 2 - เน้น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>
        <p:scale>
          <a:sx n="54" d="100"/>
          <a:sy n="54" d="100"/>
        </p:scale>
        <p:origin x="-1392" y="-516"/>
      </p:cViewPr>
      <p:guideLst>
        <p:guide orient="horz" pos="2160"/>
        <p:guide pos="374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72" d="100"/>
        <a:sy n="172" d="100"/>
      </p:scale>
      <p:origin x="0" y="13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186" cy="496332"/>
          </a:xfrm>
          <a:prstGeom prst="rect">
            <a:avLst/>
          </a:prstGeom>
        </p:spPr>
        <p:txBody>
          <a:bodyPr vert="horz" lIns="90260" tIns="45130" rIns="90260" bIns="4513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quarter" idx="1"/>
          </p:nvPr>
        </p:nvSpPr>
        <p:spPr>
          <a:xfrm>
            <a:off x="3774010" y="0"/>
            <a:ext cx="2887186" cy="496332"/>
          </a:xfrm>
          <a:prstGeom prst="rect">
            <a:avLst/>
          </a:prstGeom>
        </p:spPr>
        <p:txBody>
          <a:bodyPr vert="horz" lIns="90260" tIns="45130" rIns="90260" bIns="45130" rtlCol="0"/>
          <a:lstStyle>
            <a:lvl1pPr algn="r">
              <a:defRPr sz="1200"/>
            </a:lvl1pPr>
          </a:lstStyle>
          <a:p>
            <a:fld id="{ACC39E37-F5F5-4754-9690-ECB3121A8EA7}" type="datetimeFigureOut">
              <a:rPr lang="th-TH" smtClean="0"/>
              <a:t>23/03/64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887186" cy="496332"/>
          </a:xfrm>
          <a:prstGeom prst="rect">
            <a:avLst/>
          </a:prstGeom>
        </p:spPr>
        <p:txBody>
          <a:bodyPr vert="horz" lIns="90260" tIns="45130" rIns="90260" bIns="4513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3"/>
          </p:nvPr>
        </p:nvSpPr>
        <p:spPr>
          <a:xfrm>
            <a:off x="3774010" y="9428584"/>
            <a:ext cx="2887186" cy="496332"/>
          </a:xfrm>
          <a:prstGeom prst="rect">
            <a:avLst/>
          </a:prstGeom>
        </p:spPr>
        <p:txBody>
          <a:bodyPr vert="horz" lIns="90260" tIns="45130" rIns="90260" bIns="45130" rtlCol="0" anchor="b"/>
          <a:lstStyle>
            <a:lvl1pPr algn="r">
              <a:defRPr sz="1200"/>
            </a:lvl1pPr>
          </a:lstStyle>
          <a:p>
            <a:fld id="{C81480D3-6B04-40B1-81C5-3AEDD95950F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79250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97021" y="228600"/>
            <a:ext cx="11298688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75017" y="5353963"/>
            <a:ext cx="11334331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1064" y="1600200"/>
            <a:ext cx="10098723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82128" y="3556001"/>
            <a:ext cx="8316595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3FDE7-3619-4B70-A67D-7C7C135AA6F2}" type="datetimeFigureOut">
              <a:rPr lang="th-TH" smtClean="0"/>
              <a:t>23/03/64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BA8B6-F4F9-47EF-A4A2-DF288D4C540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3FDE7-3619-4B70-A67D-7C7C135AA6F2}" type="datetimeFigureOut">
              <a:rPr lang="th-TH" smtClean="0"/>
              <a:t>23/03/64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BA8B6-F4F9-47EF-A4A2-DF288D4C5408}" type="slidenum">
              <a:rPr lang="th-TH" smtClean="0"/>
              <a:t>‹#›</a:t>
            </a:fld>
            <a:endParaRPr lang="th-TH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97021" y="228600"/>
            <a:ext cx="11298688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7857471" y="4203592"/>
            <a:ext cx="3737360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3403298" y="4075290"/>
            <a:ext cx="7204019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3675382" y="4087562"/>
            <a:ext cx="7104577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7288440" y="4074175"/>
            <a:ext cx="4298103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75017" y="4058555"/>
            <a:ext cx="11334331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562" y="2463560"/>
            <a:ext cx="10098723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6625" y="1437449"/>
            <a:ext cx="8338597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3FDE7-3619-4B70-A67D-7C7C135AA6F2}" type="datetimeFigureOut">
              <a:rPr lang="th-TH" smtClean="0"/>
              <a:t>23/03/64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BA8B6-F4F9-47EF-A4A2-DF288D4C540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3FDE7-3619-4B70-A67D-7C7C135AA6F2}" type="datetimeFigureOut">
              <a:rPr lang="th-TH" smtClean="0"/>
              <a:t>23/03/64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BA8B6-F4F9-47EF-A4A2-DF288D4C5408}" type="slidenum">
              <a:rPr lang="th-TH" smtClean="0"/>
              <a:t>‹#›</a:t>
            </a:fld>
            <a:endParaRPr lang="th-TH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79182" y="2679192"/>
            <a:ext cx="4966195" cy="34472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035472" y="2679192"/>
            <a:ext cx="4966195" cy="34472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9183" y="2678114"/>
            <a:ext cx="4966195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0062" y="3429001"/>
            <a:ext cx="4963419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39432" y="2678113"/>
            <a:ext cx="4966195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35307" y="3429001"/>
            <a:ext cx="496619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3FDE7-3619-4B70-A67D-7C7C135AA6F2}" type="datetimeFigureOut">
              <a:rPr lang="th-TH" smtClean="0"/>
              <a:t>23/03/64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BA8B6-F4F9-47EF-A4A2-DF288D4C540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3FDE7-3619-4B70-A67D-7C7C135AA6F2}" type="datetimeFigureOut">
              <a:rPr lang="th-TH" smtClean="0"/>
              <a:t>23/03/64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BA8B6-F4F9-47EF-A4A2-DF288D4C540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97021" y="228600"/>
            <a:ext cx="11298688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75017" y="714191"/>
            <a:ext cx="11334331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3FDE7-3619-4B70-A67D-7C7C135AA6F2}" type="datetimeFigureOut">
              <a:rPr lang="th-TH" smtClean="0"/>
              <a:t>23/03/64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BA8B6-F4F9-47EF-A4A2-DF288D4C540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97021" y="228600"/>
            <a:ext cx="11298688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3FDE7-3619-4B70-A67D-7C7C135AA6F2}" type="datetimeFigureOut">
              <a:rPr lang="th-TH" smtClean="0"/>
              <a:t>23/03/64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BA8B6-F4F9-47EF-A4A2-DF288D4C5408}" type="slidenum">
              <a:rPr lang="th-TH" smtClean="0"/>
              <a:t>‹#›</a:t>
            </a:fld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88085" y="3581401"/>
            <a:ext cx="4356312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75017" y="714191"/>
            <a:ext cx="11334331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1188085" y="2286000"/>
            <a:ext cx="4356312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4320" y="1828800"/>
            <a:ext cx="5072588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97021" y="228600"/>
            <a:ext cx="11298688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75017" y="5353963"/>
            <a:ext cx="11334331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3017" y="338667"/>
            <a:ext cx="4953791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25453" y="2785533"/>
            <a:ext cx="4961355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3FDE7-3619-4B70-A67D-7C7C135AA6F2}" type="datetimeFigureOut">
              <a:rPr lang="th-TH" smtClean="0"/>
              <a:t>23/03/64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BA8B6-F4F9-47EF-A4A2-DF288D4C5408}" type="slidenum">
              <a:rPr lang="th-TH" smtClean="0"/>
              <a:t>‹#›</a:t>
            </a:fld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89078" y="1371600"/>
            <a:ext cx="4633532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3FDE7-3619-4B70-A67D-7C7C135AA6F2}" type="datetimeFigureOut">
              <a:rPr lang="th-TH" smtClean="0"/>
              <a:t>23/03/64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BA8B6-F4F9-47EF-A4A2-DF288D4C540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97021" y="228600"/>
            <a:ext cx="11298688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3FDE7-3619-4B70-A67D-7C7C135AA6F2}" type="datetimeFigureOut">
              <a:rPr lang="th-TH" smtClean="0"/>
              <a:t>23/03/64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BA8B6-F4F9-47EF-A4A2-DF288D4C5408}" type="slidenum">
              <a:rPr lang="th-TH" smtClean="0"/>
              <a:t>‹#›</a:t>
            </a:fld>
            <a:endParaRPr lang="th-TH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75017" y="714191"/>
            <a:ext cx="11334331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13616" y="1447801"/>
            <a:ext cx="2673191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042" y="1447800"/>
            <a:ext cx="782156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97021" y="228600"/>
            <a:ext cx="11298688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75017" y="1679429"/>
            <a:ext cx="11334331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4043" y="338328"/>
            <a:ext cx="10692765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09188" y="6250165"/>
            <a:ext cx="4920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3843FDE7-3619-4B70-A67D-7C7C135AA6F2}" type="datetimeFigureOut">
              <a:rPr lang="th-TH" smtClean="0"/>
              <a:t>23/03/64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1595" y="6250165"/>
            <a:ext cx="49200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85643" y="6250164"/>
            <a:ext cx="15095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7FBA8B6-F4F9-47EF-A4A2-DF288D4C5408}" type="slidenum">
              <a:rPr lang="th-TH" smtClean="0"/>
              <a:t>‹#›</a:t>
            </a:fld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3082" y="2675467"/>
            <a:ext cx="9625688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ชื่อเรื่องรอง 2"/>
          <p:cNvSpPr txBox="1">
            <a:spLocks/>
          </p:cNvSpPr>
          <p:nvPr/>
        </p:nvSpPr>
        <p:spPr>
          <a:xfrm>
            <a:off x="1115889" y="1844824"/>
            <a:ext cx="10175517" cy="24702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การประเมินประสิทธิภาพและประสิทธิผลการปฏิบัติงาน</a:t>
            </a:r>
          </a:p>
          <a:p>
            <a:r>
              <a:rPr lang="th-TH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นางแพรทอง  </a:t>
            </a:r>
            <a:r>
              <a:rPr lang="th-TH" sz="4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ผาสุข</a:t>
            </a:r>
            <a:r>
              <a:rPr lang="th-TH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เลิศ</a:t>
            </a:r>
            <a:endParaRPr lang="en-US" sz="4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endParaRPr lang="th-TH" sz="4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r>
              <a:rPr lang="th-TH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ครู</a:t>
            </a:r>
          </a:p>
          <a:p>
            <a:r>
              <a:rPr lang="th-TH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วิทยฐานะ  ครูชำนาญการพิเศษ</a:t>
            </a:r>
            <a:endParaRPr lang="th-TH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Rectangle 4" descr="นาเชือกพิท copy"/>
          <p:cNvSpPr>
            <a:spLocks noChangeArrowheads="1"/>
          </p:cNvSpPr>
          <p:nvPr/>
        </p:nvSpPr>
        <p:spPr bwMode="auto">
          <a:xfrm>
            <a:off x="395809" y="260648"/>
            <a:ext cx="1190625" cy="1171575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6" name="รูปภาพ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19898" y="2622922"/>
            <a:ext cx="2538854" cy="338437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7276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1"/>
          <p:cNvSpPr>
            <a:spLocks noGrp="1"/>
          </p:cNvSpPr>
          <p:nvPr>
            <p:ph idx="1"/>
          </p:nvPr>
        </p:nvSpPr>
        <p:spPr>
          <a:xfrm>
            <a:off x="827857" y="1844824"/>
            <a:ext cx="10069599" cy="47525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ชื่อ   </a:t>
            </a:r>
            <a:r>
              <a:rPr lang="th-TH" sz="28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นางแพรทอง </a:t>
            </a:r>
            <a:r>
              <a:rPr lang="th-TH" sz="2800" b="1" dirty="0" err="1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ผาสุข</a:t>
            </a:r>
            <a:r>
              <a:rPr lang="th-TH" sz="28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เลิศ</a:t>
            </a:r>
          </a:p>
          <a:p>
            <a:pPr marL="0" indent="0">
              <a:buNone/>
            </a:pP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ตำแหนง   </a:t>
            </a:r>
            <a:r>
              <a:rPr lang="th-TH" sz="28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ครู</a:t>
            </a: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   วิทยฐานะ  </a:t>
            </a:r>
            <a:r>
              <a:rPr lang="th-TH" sz="28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ครูชำนาญการพิเศษ</a:t>
            </a:r>
          </a:p>
          <a:p>
            <a:pPr marL="0" indent="0">
              <a:buNone/>
            </a:pP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เกิดวันที่  </a:t>
            </a:r>
            <a:r>
              <a:rPr lang="en-US" sz="28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8  </a:t>
            </a: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เดือน</a:t>
            </a:r>
            <a:r>
              <a:rPr lang="th-TH" sz="28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 พฤษภาคม </a:t>
            </a: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พ.ศ.</a:t>
            </a:r>
            <a:r>
              <a:rPr lang="th-TH" sz="28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251</a:t>
            </a:r>
            <a:r>
              <a:rPr lang="en-US" sz="28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7</a:t>
            </a: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	</a:t>
            </a:r>
          </a:p>
          <a:p>
            <a:pPr marL="0" indent="0">
              <a:buNone/>
            </a:pP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วุฒิการศึกษา</a:t>
            </a:r>
          </a:p>
          <a:p>
            <a:pPr marL="0" indent="0">
              <a:buNone/>
            </a:pP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     *  ปริญญาตรี  </a:t>
            </a:r>
            <a:r>
              <a:rPr lang="th-TH" sz="2800" b="1" dirty="0" err="1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ครุศา</a:t>
            </a:r>
            <a:r>
              <a:rPr lang="th-TH" sz="28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สตรบัณฑิต (</a:t>
            </a:r>
            <a:r>
              <a:rPr lang="th-TH" sz="2800" b="1" dirty="0" err="1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ค.บ</a:t>
            </a:r>
            <a:r>
              <a:rPr lang="th-TH" sz="28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.)  </a:t>
            </a: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วิชาเอก  </a:t>
            </a:r>
            <a:r>
              <a:rPr lang="th-TH" sz="28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สังคมศึกษา</a:t>
            </a: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 จาก</a:t>
            </a:r>
            <a:r>
              <a:rPr lang="th-TH" sz="28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สถาบันราชภัฏมหาสารคาม</a:t>
            </a:r>
          </a:p>
          <a:p>
            <a:pPr marL="0" indent="0">
              <a:buNone/>
            </a:pP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ปฏิบัติหน้าที่สอน  </a:t>
            </a:r>
            <a:r>
              <a:rPr lang="th-TH" sz="28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กลุ่มสาระการเรียนรู้คณิตศาสตร์</a:t>
            </a:r>
          </a:p>
        </p:txBody>
      </p:sp>
      <p:sp>
        <p:nvSpPr>
          <p:cNvPr id="4" name="ชื่อเรื่อง 5"/>
          <p:cNvSpPr txBox="1">
            <a:spLocks/>
          </p:cNvSpPr>
          <p:nvPr/>
        </p:nvSpPr>
        <p:spPr>
          <a:xfrm>
            <a:off x="3060105" y="476672"/>
            <a:ext cx="4320480" cy="76944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h-TH" b="1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ข้อมูลทั่วไป</a:t>
            </a:r>
            <a:endParaRPr lang="en-US" dirty="0">
              <a:solidFill>
                <a:srgbClr val="C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5" name="รูปภาพ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15639" y="4221087"/>
            <a:ext cx="1882418" cy="250932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รูปภาพ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02186" y="260648"/>
            <a:ext cx="2509325" cy="334501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3072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>
          <a:xfrm>
            <a:off x="542478" y="908720"/>
            <a:ext cx="10692765" cy="714408"/>
          </a:xfrm>
        </p:spPr>
        <p:txBody>
          <a:bodyPr>
            <a:normAutofit fontScale="90000"/>
          </a:bodyPr>
          <a:lstStyle/>
          <a:p>
            <a:r>
              <a:rPr lang="th-TH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จำนวนวันลา  ประจำภาคเรียนที่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2  </a:t>
            </a:r>
            <a:r>
              <a:rPr lang="th-TH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ปีการศึกษา  2563</a:t>
            </a:r>
            <a:endParaRPr lang="th-TH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290" y="4293096"/>
            <a:ext cx="3419102" cy="2564904"/>
          </a:xfrm>
          <a:prstGeom prst="rect">
            <a:avLst/>
          </a:prstGeom>
        </p:spPr>
      </p:pic>
      <p:graphicFrame>
        <p:nvGraphicFramePr>
          <p:cNvPr id="8" name="ตาราง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4724733"/>
              </p:ext>
            </p:extLst>
          </p:nvPr>
        </p:nvGraphicFramePr>
        <p:xfrm>
          <a:off x="467820" y="2060850"/>
          <a:ext cx="7998466" cy="396043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{7DF18680-E054-41AD-8BC1-D1AEF772440D}</a:tableStyleId>
              </a:tblPr>
              <a:tblGrid>
                <a:gridCol w="1592968">
                  <a:extLst>
                    <a:ext uri="{9D8B030D-6E8A-4147-A177-3AD203B41FA5}">
                      <a16:colId xmlns="" xmlns:a16="http://schemas.microsoft.com/office/drawing/2014/main" val="2136218067"/>
                    </a:ext>
                  </a:extLst>
                </a:gridCol>
                <a:gridCol w="637187">
                  <a:extLst>
                    <a:ext uri="{9D8B030D-6E8A-4147-A177-3AD203B41FA5}">
                      <a16:colId xmlns="" xmlns:a16="http://schemas.microsoft.com/office/drawing/2014/main" val="2818268622"/>
                    </a:ext>
                  </a:extLst>
                </a:gridCol>
                <a:gridCol w="637187">
                  <a:extLst>
                    <a:ext uri="{9D8B030D-6E8A-4147-A177-3AD203B41FA5}">
                      <a16:colId xmlns="" xmlns:a16="http://schemas.microsoft.com/office/drawing/2014/main" val="4046073686"/>
                    </a:ext>
                  </a:extLst>
                </a:gridCol>
                <a:gridCol w="637187">
                  <a:extLst>
                    <a:ext uri="{9D8B030D-6E8A-4147-A177-3AD203B41FA5}">
                      <a16:colId xmlns="" xmlns:a16="http://schemas.microsoft.com/office/drawing/2014/main" val="3437860536"/>
                    </a:ext>
                  </a:extLst>
                </a:gridCol>
                <a:gridCol w="637187">
                  <a:extLst>
                    <a:ext uri="{9D8B030D-6E8A-4147-A177-3AD203B41FA5}">
                      <a16:colId xmlns="" xmlns:a16="http://schemas.microsoft.com/office/drawing/2014/main" val="4256795387"/>
                    </a:ext>
                  </a:extLst>
                </a:gridCol>
                <a:gridCol w="637187">
                  <a:extLst>
                    <a:ext uri="{9D8B030D-6E8A-4147-A177-3AD203B41FA5}">
                      <a16:colId xmlns="" xmlns:a16="http://schemas.microsoft.com/office/drawing/2014/main" val="1957214483"/>
                    </a:ext>
                  </a:extLst>
                </a:gridCol>
                <a:gridCol w="654001">
                  <a:extLst>
                    <a:ext uri="{9D8B030D-6E8A-4147-A177-3AD203B41FA5}">
                      <a16:colId xmlns="" xmlns:a16="http://schemas.microsoft.com/office/drawing/2014/main" val="3054331202"/>
                    </a:ext>
                  </a:extLst>
                </a:gridCol>
                <a:gridCol w="654001">
                  <a:extLst>
                    <a:ext uri="{9D8B030D-6E8A-4147-A177-3AD203B41FA5}">
                      <a16:colId xmlns="" xmlns:a16="http://schemas.microsoft.com/office/drawing/2014/main" val="3197665287"/>
                    </a:ext>
                  </a:extLst>
                </a:gridCol>
                <a:gridCol w="637187">
                  <a:extLst>
                    <a:ext uri="{9D8B030D-6E8A-4147-A177-3AD203B41FA5}">
                      <a16:colId xmlns="" xmlns:a16="http://schemas.microsoft.com/office/drawing/2014/main" val="2846130985"/>
                    </a:ext>
                  </a:extLst>
                </a:gridCol>
                <a:gridCol w="637187">
                  <a:extLst>
                    <a:ext uri="{9D8B030D-6E8A-4147-A177-3AD203B41FA5}">
                      <a16:colId xmlns="" xmlns:a16="http://schemas.microsoft.com/office/drawing/2014/main" val="2196110577"/>
                    </a:ext>
                  </a:extLst>
                </a:gridCol>
                <a:gridCol w="637187">
                  <a:extLst>
                    <a:ext uri="{9D8B030D-6E8A-4147-A177-3AD203B41FA5}">
                      <a16:colId xmlns="" xmlns:a16="http://schemas.microsoft.com/office/drawing/2014/main" val="2497653644"/>
                    </a:ext>
                  </a:extLst>
                </a:gridCol>
              </a:tblGrid>
              <a:tr h="66007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</a:rPr>
                        <a:t>วัน เดือน ปี</a:t>
                      </a:r>
                      <a:endParaRPr lang="en-US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</a:rPr>
                        <a:t>ที่ลา</a:t>
                      </a:r>
                      <a:endParaRPr lang="en-US" sz="16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</a:rPr>
                        <a:t>ลาป่วย</a:t>
                      </a:r>
                      <a:endParaRPr lang="en-US" sz="16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</a:rPr>
                        <a:t>ลากิจ</a:t>
                      </a:r>
                      <a:endParaRPr lang="en-US" sz="16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</a:rPr>
                        <a:t>ลาอุปสมบท</a:t>
                      </a:r>
                      <a:endParaRPr lang="en-US" sz="160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</a:rPr>
                        <a:t>ลาคลอด</a:t>
                      </a:r>
                      <a:endParaRPr lang="en-US" sz="160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</a:rPr>
                        <a:t>มาสาย</a:t>
                      </a:r>
                      <a:endParaRPr lang="en-US" sz="16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62568333"/>
                  </a:ext>
                </a:extLst>
              </a:tr>
              <a:tr h="660073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</a:rPr>
                        <a:t>ครั้ง</a:t>
                      </a:r>
                      <a:endParaRPr lang="en-US" sz="16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</a:rPr>
                        <a:t>วัน</a:t>
                      </a:r>
                      <a:endParaRPr lang="en-US" sz="160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</a:rPr>
                        <a:t>ครั้ง</a:t>
                      </a:r>
                      <a:endParaRPr lang="en-US" sz="160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</a:rPr>
                        <a:t>วัน</a:t>
                      </a:r>
                      <a:endParaRPr lang="en-US" sz="160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</a:rPr>
                        <a:t>ครั้ง</a:t>
                      </a:r>
                      <a:endParaRPr lang="en-US" sz="160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</a:rPr>
                        <a:t>วัน</a:t>
                      </a:r>
                      <a:endParaRPr lang="en-US" sz="160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</a:rPr>
                        <a:t>ครั้ง</a:t>
                      </a:r>
                      <a:endParaRPr lang="en-US" sz="160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</a:rPr>
                        <a:t>วัน</a:t>
                      </a:r>
                      <a:endParaRPr lang="en-US" sz="160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</a:rPr>
                        <a:t>ครั้ง</a:t>
                      </a:r>
                      <a:endParaRPr lang="en-US" sz="160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</a:rPr>
                        <a:t>วัน</a:t>
                      </a:r>
                      <a:endParaRPr lang="en-US" sz="160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165402867"/>
                  </a:ext>
                </a:extLst>
              </a:tr>
              <a:tr h="6600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baseline="0" dirty="0" smtClean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15 </a:t>
                      </a:r>
                      <a:r>
                        <a:rPr lang="th-TH" sz="1800" b="1" baseline="0" dirty="0" smtClean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ก.พ.- </a:t>
                      </a:r>
                      <a:r>
                        <a:rPr lang="en-US" sz="1800" b="1" baseline="0" dirty="0" smtClean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19</a:t>
                      </a:r>
                      <a:r>
                        <a:rPr lang="th-TH" sz="1800" b="1" baseline="0" dirty="0" smtClean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 . ก.พ.</a:t>
                      </a:r>
                      <a:r>
                        <a:rPr lang="en-US" sz="1800" b="1" baseline="0" dirty="0" smtClean="0">
                          <a:solidFill>
                            <a:srgbClr val="FF00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64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TH SarabunPSK" pitchFamily="34" charset="-34"/>
                        <a:ea typeface="SimSun" panose="02010600030101010101" pitchFamily="2" charset="-122"/>
                        <a:cs typeface="TH SarabunPSK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8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28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n-US" sz="28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dirty="0">
                          <a:effectLst/>
                        </a:rPr>
                        <a:t>-</a:t>
                      </a:r>
                      <a:endParaRPr lang="en-US" sz="28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dirty="0">
                          <a:effectLst/>
                        </a:rPr>
                        <a:t>-</a:t>
                      </a:r>
                      <a:endParaRPr lang="en-US" sz="28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dirty="0">
                          <a:effectLst/>
                        </a:rPr>
                        <a:t>-</a:t>
                      </a:r>
                      <a:endParaRPr lang="en-US" sz="28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>
                          <a:effectLst/>
                        </a:rPr>
                        <a:t>-</a:t>
                      </a:r>
                      <a:endParaRPr lang="en-US" sz="280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>
                          <a:effectLst/>
                        </a:rPr>
                        <a:t>-</a:t>
                      </a:r>
                      <a:endParaRPr lang="en-US" sz="280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>
                          <a:effectLst/>
                        </a:rPr>
                        <a:t>-</a:t>
                      </a:r>
                      <a:endParaRPr lang="en-US" sz="280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595521802"/>
                  </a:ext>
                </a:extLst>
              </a:tr>
              <a:tr h="6600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lang="en-US" sz="18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h-TH" sz="18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มี.ค. </a:t>
                      </a:r>
                      <a:r>
                        <a:rPr lang="en-US" sz="18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dirty="0">
                          <a:effectLst/>
                        </a:rPr>
                        <a:t> </a:t>
                      </a:r>
                      <a:endParaRPr lang="en-US" sz="28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dirty="0">
                          <a:effectLst/>
                        </a:rPr>
                        <a:t> </a:t>
                      </a:r>
                      <a:endParaRPr lang="en-US" sz="28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dirty="0">
                          <a:effectLst/>
                        </a:rPr>
                        <a:t> </a:t>
                      </a:r>
                      <a:r>
                        <a:rPr lang="en-US" sz="2800" dirty="0" smtClean="0">
                          <a:effectLst/>
                        </a:rPr>
                        <a:t>1</a:t>
                      </a:r>
                      <a:endParaRPr lang="en-US" sz="28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effectLst/>
                        </a:rPr>
                        <a:t>1</a:t>
                      </a:r>
                      <a:r>
                        <a:rPr lang="th-TH" sz="2800" dirty="0">
                          <a:effectLst/>
                        </a:rPr>
                        <a:t> </a:t>
                      </a:r>
                      <a:endParaRPr lang="en-US" sz="28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>
                          <a:effectLst/>
                        </a:rPr>
                        <a:t> </a:t>
                      </a:r>
                      <a:endParaRPr lang="en-US" sz="280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>
                          <a:effectLst/>
                        </a:rPr>
                        <a:t> </a:t>
                      </a:r>
                      <a:endParaRPr lang="en-US" sz="280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dirty="0">
                          <a:effectLst/>
                        </a:rPr>
                        <a:t> </a:t>
                      </a:r>
                      <a:endParaRPr lang="en-US" sz="28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dirty="0">
                          <a:effectLst/>
                        </a:rPr>
                        <a:t> </a:t>
                      </a:r>
                      <a:endParaRPr lang="en-US" sz="28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>
                          <a:effectLst/>
                        </a:rPr>
                        <a:t> </a:t>
                      </a:r>
                      <a:endParaRPr lang="en-US" sz="280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>
                          <a:effectLst/>
                        </a:rPr>
                        <a:t> </a:t>
                      </a:r>
                      <a:endParaRPr lang="en-US" sz="280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961046425"/>
                  </a:ext>
                </a:extLst>
              </a:tr>
              <a:tr h="6600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400" dirty="0">
                          <a:effectLst/>
                        </a:rPr>
                        <a:t>รวม</a:t>
                      </a:r>
                      <a:endParaRPr lang="en-US" sz="24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8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8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effectLst/>
                        </a:rPr>
                        <a:t>2</a:t>
                      </a:r>
                      <a:endParaRPr lang="en-US" sz="28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effectLst/>
                        </a:rPr>
                        <a:t>6</a:t>
                      </a:r>
                      <a:endParaRPr lang="en-US" sz="28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>
                          <a:effectLst/>
                        </a:rPr>
                        <a:t>-</a:t>
                      </a:r>
                      <a:endParaRPr lang="en-US" sz="280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>
                          <a:effectLst/>
                        </a:rPr>
                        <a:t>-</a:t>
                      </a:r>
                      <a:endParaRPr lang="en-US" sz="280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>
                          <a:effectLst/>
                        </a:rPr>
                        <a:t>-</a:t>
                      </a:r>
                      <a:endParaRPr lang="en-US" sz="280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dirty="0">
                          <a:effectLst/>
                        </a:rPr>
                        <a:t>-</a:t>
                      </a:r>
                      <a:endParaRPr lang="en-US" sz="28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dirty="0">
                          <a:effectLst/>
                        </a:rPr>
                        <a:t>-</a:t>
                      </a:r>
                      <a:endParaRPr lang="en-US" sz="28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dirty="0">
                          <a:effectLst/>
                        </a:rPr>
                        <a:t>-</a:t>
                      </a:r>
                      <a:endParaRPr lang="en-US" sz="28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526330877"/>
                  </a:ext>
                </a:extLst>
              </a:tr>
              <a:tr h="6600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</a:rPr>
                        <a:t>รวมทั้งสิ้น</a:t>
                      </a:r>
                      <a:endParaRPr lang="en-US" sz="160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 gridSpan="10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dirty="0">
                          <a:solidFill>
                            <a:schemeClr val="tx2"/>
                          </a:solidFill>
                          <a:effectLst/>
                        </a:rPr>
                        <a:t>จำนวน   </a:t>
                      </a:r>
                      <a:r>
                        <a:rPr lang="en-US" sz="2800" dirty="0" smtClean="0">
                          <a:solidFill>
                            <a:schemeClr val="tx2"/>
                          </a:solidFill>
                          <a:effectLst/>
                        </a:rPr>
                        <a:t>2</a:t>
                      </a:r>
                      <a:r>
                        <a:rPr lang="th-TH" sz="2800" dirty="0" smtClean="0">
                          <a:solidFill>
                            <a:schemeClr val="tx2"/>
                          </a:solidFill>
                          <a:effectLst/>
                        </a:rPr>
                        <a:t>     </a:t>
                      </a:r>
                      <a:r>
                        <a:rPr lang="th-TH" sz="2800" dirty="0">
                          <a:solidFill>
                            <a:schemeClr val="tx2"/>
                          </a:solidFill>
                          <a:effectLst/>
                        </a:rPr>
                        <a:t>ครั้ง   จำนวน   </a:t>
                      </a:r>
                      <a:r>
                        <a:rPr lang="en-US" sz="2800" dirty="0" smtClean="0">
                          <a:solidFill>
                            <a:schemeClr val="tx2"/>
                          </a:solidFill>
                          <a:effectLst/>
                        </a:rPr>
                        <a:t>6</a:t>
                      </a:r>
                      <a:r>
                        <a:rPr lang="th-TH" sz="2800" dirty="0" smtClean="0">
                          <a:solidFill>
                            <a:schemeClr val="tx2"/>
                          </a:solidFill>
                          <a:effectLst/>
                        </a:rPr>
                        <a:t>    </a:t>
                      </a:r>
                      <a:r>
                        <a:rPr lang="th-TH" sz="2800" dirty="0">
                          <a:solidFill>
                            <a:schemeClr val="tx2"/>
                          </a:solidFill>
                          <a:effectLst/>
                        </a:rPr>
                        <a:t>วัน</a:t>
                      </a:r>
                      <a:endParaRPr lang="en-US" sz="2800" dirty="0">
                        <a:solidFill>
                          <a:schemeClr val="tx2"/>
                        </a:solidFill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28903735"/>
                  </a:ext>
                </a:extLst>
              </a:tr>
            </a:tbl>
          </a:graphicData>
        </a:graphic>
      </p:graphicFrame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3060105" y="3153597"/>
            <a:ext cx="11880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487" y="1749713"/>
            <a:ext cx="3392707" cy="254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039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1"/>
          <p:cNvSpPr>
            <a:spLocks noGrp="1"/>
          </p:cNvSpPr>
          <p:nvPr>
            <p:ph idx="1"/>
          </p:nvPr>
        </p:nvSpPr>
        <p:spPr>
          <a:xfrm>
            <a:off x="358025" y="1333285"/>
            <a:ext cx="6014447" cy="576064"/>
          </a:xfrm>
          <a:solidFill>
            <a:srgbClr val="FFFF00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r>
              <a:rPr lang="th-TH" sz="2800" b="1" dirty="0" smtClean="0">
                <a:solidFill>
                  <a:srgbClr val="6600CC"/>
                </a:solidFill>
                <a:latin typeface="TH SarabunPSK" pitchFamily="34" charset="-34"/>
                <a:cs typeface="TH SarabunPSK" pitchFamily="34" charset="-34"/>
              </a:rPr>
              <a:t>1. ปฏิบัติหน้าที่สอน  ภาคเรียนที่ 1  ปีการศึกษา  2563  </a:t>
            </a:r>
            <a:endParaRPr lang="th-TH" sz="2800" b="1" dirty="0">
              <a:solidFill>
                <a:srgbClr val="6600CC"/>
              </a:solidFill>
              <a:latin typeface="TH SarabunPSK" pitchFamily="34" charset="-34"/>
              <a:cs typeface="TH SarabunPSK" pitchFamily="34" charset="-34"/>
            </a:endParaRPr>
          </a:p>
          <a:p>
            <a:endParaRPr lang="th-TH" sz="2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971873" y="548680"/>
            <a:ext cx="986509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400" b="1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ข้อมูลการปฏิบัติหน้าที่</a:t>
            </a:r>
            <a:endParaRPr lang="en-US" sz="4400" dirty="0">
              <a:solidFill>
                <a:srgbClr val="C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71260" y="17609"/>
            <a:ext cx="3190092" cy="2393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ตาราง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5159983"/>
              </p:ext>
            </p:extLst>
          </p:nvPr>
        </p:nvGraphicFramePr>
        <p:xfrm>
          <a:off x="232370" y="2204864"/>
          <a:ext cx="8238890" cy="437611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24514">
                  <a:extLst>
                    <a:ext uri="{9D8B030D-6E8A-4147-A177-3AD203B41FA5}">
                      <a16:colId xmlns="" xmlns:a16="http://schemas.microsoft.com/office/drawing/2014/main" val="4241501523"/>
                    </a:ext>
                  </a:extLst>
                </a:gridCol>
                <a:gridCol w="1366464">
                  <a:extLst>
                    <a:ext uri="{9D8B030D-6E8A-4147-A177-3AD203B41FA5}">
                      <a16:colId xmlns="" xmlns:a16="http://schemas.microsoft.com/office/drawing/2014/main" val="464647450"/>
                    </a:ext>
                  </a:extLst>
                </a:gridCol>
                <a:gridCol w="3602000">
                  <a:extLst>
                    <a:ext uri="{9D8B030D-6E8A-4147-A177-3AD203B41FA5}">
                      <a16:colId xmlns="" xmlns:a16="http://schemas.microsoft.com/office/drawing/2014/main" val="3175366519"/>
                    </a:ext>
                  </a:extLst>
                </a:gridCol>
                <a:gridCol w="645882">
                  <a:extLst>
                    <a:ext uri="{9D8B030D-6E8A-4147-A177-3AD203B41FA5}">
                      <a16:colId xmlns="" xmlns:a16="http://schemas.microsoft.com/office/drawing/2014/main" val="2971568111"/>
                    </a:ext>
                  </a:extLst>
                </a:gridCol>
                <a:gridCol w="774329">
                  <a:extLst>
                    <a:ext uri="{9D8B030D-6E8A-4147-A177-3AD203B41FA5}">
                      <a16:colId xmlns="" xmlns:a16="http://schemas.microsoft.com/office/drawing/2014/main" val="347787724"/>
                    </a:ext>
                  </a:extLst>
                </a:gridCol>
                <a:gridCol w="1289032">
                  <a:extLst>
                    <a:ext uri="{9D8B030D-6E8A-4147-A177-3AD203B41FA5}">
                      <a16:colId xmlns="" xmlns:a16="http://schemas.microsoft.com/office/drawing/2014/main" val="758522205"/>
                    </a:ext>
                  </a:extLst>
                </a:gridCol>
                <a:gridCol w="136669">
                  <a:extLst>
                    <a:ext uri="{9D8B030D-6E8A-4147-A177-3AD203B41FA5}">
                      <a16:colId xmlns="" xmlns:a16="http://schemas.microsoft.com/office/drawing/2014/main" val="4116534292"/>
                    </a:ext>
                  </a:extLst>
                </a:gridCol>
              </a:tblGrid>
              <a:tr h="8640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000" dirty="0">
                          <a:effectLst/>
                        </a:rPr>
                        <a:t>ที่</a:t>
                      </a:r>
                      <a:endParaRPr lang="en-US" sz="20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000" dirty="0">
                          <a:effectLst/>
                        </a:rPr>
                        <a:t>รหัสวิชา</a:t>
                      </a:r>
                      <a:endParaRPr lang="en-US" sz="20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000" dirty="0">
                          <a:effectLst/>
                        </a:rPr>
                        <a:t>ชื่อวิชา</a:t>
                      </a:r>
                      <a:endParaRPr lang="en-US" sz="20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000" dirty="0">
                          <a:effectLst/>
                        </a:rPr>
                        <a:t>ชั้น</a:t>
                      </a:r>
                      <a:endParaRPr lang="en-US" sz="20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000" dirty="0">
                          <a:effectLst/>
                        </a:rPr>
                        <a:t>จำนวนห้อง</a:t>
                      </a:r>
                      <a:endParaRPr lang="en-US" sz="20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000" dirty="0">
                          <a:effectLst/>
                        </a:rPr>
                        <a:t>จำนวนชั่วโมง / สัปดาห์</a:t>
                      </a:r>
                      <a:endParaRPr lang="en-US" sz="20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3972769412"/>
                  </a:ext>
                </a:extLst>
              </a:tr>
              <a:tr h="432048">
                <a:tc grid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000" dirty="0">
                          <a:effectLst/>
                        </a:rPr>
                        <a:t>ภาคเรียนที่ </a:t>
                      </a:r>
                      <a:r>
                        <a:rPr lang="en-US" sz="2000" dirty="0" smtClean="0">
                          <a:effectLst/>
                        </a:rPr>
                        <a:t>2</a:t>
                      </a:r>
                      <a:endParaRPr lang="en-US" sz="20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12741272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1600" dirty="0" smtClean="0">
                          <a:effectLst/>
                        </a:rPr>
                        <a:t>1</a:t>
                      </a:r>
                      <a:endParaRPr lang="en-US" sz="16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dirty="0" smtClean="0">
                          <a:effectLst/>
                        </a:rPr>
                        <a:t>ส</a:t>
                      </a:r>
                      <a:r>
                        <a:rPr lang="en-US" sz="2400" dirty="0" smtClean="0">
                          <a:effectLst/>
                        </a:rPr>
                        <a:t>30232</a:t>
                      </a:r>
                      <a:endParaRPr lang="en-US" sz="24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หน้าที่พลเมือง</a:t>
                      </a:r>
                      <a:r>
                        <a:rPr lang="th-TH" sz="24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เพิ่มเติม</a:t>
                      </a:r>
                      <a:endParaRPr lang="en-US" sz="24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dirty="0" smtClean="0">
                          <a:effectLst/>
                        </a:rPr>
                        <a:t>ม.</a:t>
                      </a:r>
                      <a:r>
                        <a:rPr lang="en-US" sz="2400" dirty="0" smtClean="0">
                          <a:effectLst/>
                        </a:rPr>
                        <a:t>4</a:t>
                      </a:r>
                      <a:endParaRPr lang="en-US" sz="24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dirty="0" smtClean="0">
                          <a:effectLst/>
                        </a:rPr>
                        <a:t>1-3</a:t>
                      </a:r>
                      <a:endParaRPr lang="en-US" sz="24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dirty="0" smtClean="0">
                          <a:effectLst/>
                        </a:rPr>
                        <a:t>3</a:t>
                      </a:r>
                      <a:endParaRPr lang="en-US" sz="24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3984690013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1600" dirty="0" smtClean="0">
                          <a:effectLst/>
                        </a:rPr>
                        <a:t>2</a:t>
                      </a:r>
                      <a:endParaRPr lang="en-US" sz="16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dirty="0" smtClean="0">
                          <a:effectLst/>
                        </a:rPr>
                        <a:t>ส</a:t>
                      </a:r>
                      <a:r>
                        <a:rPr lang="en-US" sz="2400" dirty="0" smtClean="0">
                          <a:effectLst/>
                        </a:rPr>
                        <a:t>33102</a:t>
                      </a:r>
                      <a:endParaRPr lang="th-TH" sz="2400" dirty="0" smtClean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สังคมศึษา</a:t>
                      </a:r>
                      <a:endParaRPr lang="en-US" sz="24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dirty="0" smtClean="0">
                          <a:effectLst/>
                        </a:rPr>
                        <a:t>ม.</a:t>
                      </a:r>
                      <a:r>
                        <a:rPr lang="en-US" sz="2400" dirty="0" smtClean="0">
                          <a:effectLst/>
                        </a:rPr>
                        <a:t>6</a:t>
                      </a:r>
                      <a:endParaRPr lang="en-US" sz="24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dirty="0" smtClean="0">
                          <a:effectLst/>
                        </a:rPr>
                        <a:t>1-</a:t>
                      </a:r>
                      <a:r>
                        <a:rPr lang="en-US" sz="2400" dirty="0" smtClean="0">
                          <a:effectLst/>
                        </a:rPr>
                        <a:t>8</a:t>
                      </a:r>
                      <a:endParaRPr lang="en-US" sz="24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dirty="0" smtClean="0">
                          <a:effectLst/>
                          <a:latin typeface="Cordia New" panose="020B0304020202020204" pitchFamily="34" charset="-34"/>
                          <a:ea typeface="SimSun" panose="02010600030101010101" pitchFamily="2" charset="-122"/>
                          <a:cs typeface="Cordia New" panose="020B0304020202020204" pitchFamily="34" charset="-34"/>
                        </a:rPr>
                        <a:t>16</a:t>
                      </a:r>
                      <a:endParaRPr lang="en-US" sz="24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3471122730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1600" dirty="0" smtClean="0">
                          <a:effectLst/>
                        </a:rPr>
                        <a:t>3</a:t>
                      </a:r>
                      <a:endParaRPr lang="en-US" sz="16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dirty="0">
                          <a:effectLst/>
                        </a:rPr>
                        <a:t>ชุมนุม</a:t>
                      </a:r>
                      <a:endParaRPr lang="en-US" sz="24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dirty="0" smtClean="0">
                          <a:effectLst/>
                          <a:latin typeface="+mn-lt"/>
                          <a:ea typeface="+mn-ea"/>
                          <a:cs typeface="+mj-cs"/>
                        </a:rPr>
                        <a:t>สรภัญญะ</a:t>
                      </a:r>
                      <a:endParaRPr lang="en-US" sz="24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+mj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dirty="0">
                          <a:effectLst/>
                        </a:rPr>
                        <a:t>ม.ต้น</a:t>
                      </a:r>
                      <a:endParaRPr lang="en-US" sz="24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dirty="0">
                          <a:effectLst/>
                        </a:rPr>
                        <a:t>-</a:t>
                      </a:r>
                      <a:endParaRPr lang="en-US" sz="24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dirty="0" smtClean="0">
                          <a:effectLst/>
                        </a:rPr>
                        <a:t>2</a:t>
                      </a:r>
                      <a:endParaRPr lang="en-US" sz="24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3055153287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1600" dirty="0" smtClean="0">
                          <a:effectLst/>
                        </a:rPr>
                        <a:t>4</a:t>
                      </a:r>
                      <a:endParaRPr lang="en-US" sz="16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สอนเสริม</a:t>
                      </a:r>
                      <a:endParaRPr lang="en-US" sz="24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dirty="0" smtClean="0">
                          <a:effectLst/>
                        </a:rPr>
                        <a:t>สอนเสริมวิชาการ </a:t>
                      </a:r>
                      <a:endParaRPr lang="en-US" sz="24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dirty="0" smtClean="0">
                          <a:effectLst/>
                        </a:rPr>
                        <a:t>ม.</a:t>
                      </a:r>
                      <a:r>
                        <a:rPr lang="en-US" sz="2400" dirty="0" smtClean="0">
                          <a:effectLst/>
                        </a:rPr>
                        <a:t>6</a:t>
                      </a:r>
                      <a:endParaRPr lang="en-US" sz="24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dirty="0" smtClean="0">
                          <a:effectLst/>
                          <a:latin typeface="Cordia New" panose="020B0304020202020204" pitchFamily="34" charset="-34"/>
                          <a:ea typeface="SimSun" panose="02010600030101010101" pitchFamily="2" charset="-122"/>
                          <a:cs typeface="Cordia New" panose="020B0304020202020204" pitchFamily="34" charset="-34"/>
                        </a:rPr>
                        <a:t>1</a:t>
                      </a:r>
                      <a:r>
                        <a:rPr lang="th-TH" sz="2400" dirty="0" smtClean="0">
                          <a:effectLst/>
                          <a:latin typeface="Cordia New" panose="020B0304020202020204" pitchFamily="34" charset="-34"/>
                          <a:ea typeface="SimSun" panose="02010600030101010101" pitchFamily="2" charset="-122"/>
                          <a:cs typeface="Cordia New" panose="020B0304020202020204" pitchFamily="34" charset="-34"/>
                        </a:rPr>
                        <a:t>-</a:t>
                      </a:r>
                      <a:r>
                        <a:rPr lang="en-US" sz="2400" dirty="0" smtClean="0">
                          <a:effectLst/>
                          <a:latin typeface="Cordia New" panose="020B0304020202020204" pitchFamily="34" charset="-34"/>
                          <a:ea typeface="SimSun" panose="02010600030101010101" pitchFamily="2" charset="-122"/>
                          <a:cs typeface="Cordia New" panose="020B0304020202020204" pitchFamily="34" charset="-34"/>
                        </a:rPr>
                        <a:t>8</a:t>
                      </a:r>
                      <a:endParaRPr lang="en-US" sz="24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sz="24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407105316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1600" dirty="0" smtClean="0">
                          <a:effectLst/>
                        </a:rPr>
                        <a:t>5</a:t>
                      </a:r>
                      <a:endParaRPr lang="en-US" sz="16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dirty="0">
                          <a:effectLst/>
                        </a:rPr>
                        <a:t>สวดมนต์</a:t>
                      </a:r>
                      <a:endParaRPr lang="en-US" sz="24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dirty="0">
                          <a:effectLst/>
                        </a:rPr>
                        <a:t>สวดมนต์</a:t>
                      </a:r>
                      <a:endParaRPr lang="en-US" sz="24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dirty="0" smtClean="0">
                          <a:effectLst/>
                        </a:rPr>
                        <a:t>ม.</a:t>
                      </a:r>
                      <a:r>
                        <a:rPr lang="en-US" sz="2400" dirty="0" smtClean="0">
                          <a:effectLst/>
                        </a:rPr>
                        <a:t>6</a:t>
                      </a:r>
                      <a:endParaRPr lang="en-US" sz="24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400" dirty="0" smtClean="0">
                          <a:effectLst/>
                          <a:latin typeface="Cordia New" panose="020B0304020202020204" pitchFamily="34" charset="-34"/>
                          <a:ea typeface="SimSun" panose="02010600030101010101" pitchFamily="2" charset="-122"/>
                          <a:cs typeface="Cordia New" panose="020B0304020202020204" pitchFamily="34" charset="-34"/>
                        </a:rPr>
                        <a:t>1</a:t>
                      </a:r>
                      <a:endParaRPr lang="en-US" sz="24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24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664753627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1600" dirty="0" smtClean="0">
                          <a:effectLst/>
                        </a:rPr>
                        <a:t>6</a:t>
                      </a:r>
                      <a:endParaRPr lang="en-US" sz="16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dirty="0" smtClean="0">
                          <a:effectLst/>
                        </a:rPr>
                        <a:t>ลูกเสือ</a:t>
                      </a:r>
                      <a:endParaRPr lang="en-US" sz="24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dirty="0" smtClean="0">
                          <a:effectLst/>
                        </a:rPr>
                        <a:t>วิสามัญ</a:t>
                      </a:r>
                      <a:endParaRPr lang="en-US" sz="24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dirty="0" smtClean="0">
                          <a:effectLst/>
                        </a:rPr>
                        <a:t>ม.</a:t>
                      </a:r>
                      <a:r>
                        <a:rPr lang="en-US" sz="2400" dirty="0" smtClean="0">
                          <a:effectLst/>
                        </a:rPr>
                        <a:t>5</a:t>
                      </a:r>
                      <a:endParaRPr lang="en-US" sz="24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dirty="0" smtClean="0">
                          <a:effectLst/>
                        </a:rPr>
                        <a:t>1-9</a:t>
                      </a:r>
                      <a:endParaRPr lang="en-US" sz="24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2400" dirty="0" smtClean="0">
                          <a:effectLst/>
                        </a:rPr>
                        <a:t>1</a:t>
                      </a:r>
                      <a:endParaRPr lang="en-US" sz="24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2054182867"/>
                  </a:ext>
                </a:extLst>
              </a:tr>
              <a:tr h="432048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th-TH" sz="3200" dirty="0">
                          <a:solidFill>
                            <a:srgbClr val="FF0000"/>
                          </a:solidFill>
                          <a:effectLst/>
                        </a:rPr>
                        <a:t>รวม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32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3200" dirty="0" smtClean="0">
                          <a:solidFill>
                            <a:srgbClr val="FF0000"/>
                          </a:solidFill>
                          <a:effectLst/>
                        </a:rPr>
                        <a:t>26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ordia New" panose="020B0304020202020204" pitchFamily="34" charset="-34"/>
                        <a:ea typeface="SimSu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970304144"/>
                  </a:ext>
                </a:extLst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-2591002" y="2898885"/>
            <a:ext cx="17277484" cy="617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76319" y="2420888"/>
            <a:ext cx="3190092" cy="2393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71260" y="4797422"/>
            <a:ext cx="3190092" cy="2392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2217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animBg="1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594043" y="579971"/>
            <a:ext cx="1069276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400" b="1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สื่อการเรียนการสอน</a:t>
            </a:r>
            <a:endParaRPr lang="en-US" sz="4400" dirty="0">
              <a:solidFill>
                <a:srgbClr val="C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22530" name="Picture 2" descr="D:\งานแพร\เพาเาอร์พอยด์\5159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949" y="1700808"/>
            <a:ext cx="3440751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1" name="Picture 3" descr="D:\งานแพร\เพาเาอร์พอยด์\5159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6514" y="1673602"/>
            <a:ext cx="4105128" cy="4419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3445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1"/>
          <p:cNvSpPr>
            <a:spLocks noGrp="1"/>
          </p:cNvSpPr>
          <p:nvPr>
            <p:ph idx="1"/>
          </p:nvPr>
        </p:nvSpPr>
        <p:spPr>
          <a:xfrm>
            <a:off x="358025" y="1318122"/>
            <a:ext cx="7382600" cy="598710"/>
          </a:xfrm>
          <a:solidFill>
            <a:srgbClr val="FFFF00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r>
              <a:rPr lang="th-TH" sz="2800" b="1" dirty="0">
                <a:solidFill>
                  <a:srgbClr val="6600CC"/>
                </a:solidFill>
                <a:latin typeface="TH SarabunPSK" pitchFamily="34" charset="-34"/>
                <a:cs typeface="TH SarabunPSK" pitchFamily="34" charset="-34"/>
              </a:rPr>
              <a:t>2</a:t>
            </a:r>
            <a:r>
              <a:rPr lang="th-TH" sz="2800" b="1" dirty="0" smtClean="0">
                <a:solidFill>
                  <a:srgbClr val="6600CC"/>
                </a:solidFill>
                <a:latin typeface="TH SarabunPSK" pitchFamily="34" charset="-34"/>
                <a:cs typeface="TH SarabunPSK" pitchFamily="34" charset="-34"/>
              </a:rPr>
              <a:t>. ปฏิบัติหน้าที่งานมอบหมายพิเศษ  ภาคเรียนที่ </a:t>
            </a:r>
            <a:r>
              <a:rPr lang="en-US" sz="2800" b="1" dirty="0">
                <a:solidFill>
                  <a:srgbClr val="6600CC"/>
                </a:solidFill>
                <a:latin typeface="TH SarabunPSK" pitchFamily="34" charset="-34"/>
                <a:cs typeface="TH SarabunPSK" pitchFamily="34" charset="-34"/>
              </a:rPr>
              <a:t>2</a:t>
            </a:r>
            <a:r>
              <a:rPr lang="th-TH" sz="2800" b="1" dirty="0" smtClean="0">
                <a:solidFill>
                  <a:srgbClr val="6600CC"/>
                </a:solidFill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th-TH" sz="2800" b="1" dirty="0" smtClean="0">
                <a:solidFill>
                  <a:srgbClr val="6600CC"/>
                </a:solidFill>
                <a:latin typeface="TH SarabunPSK" pitchFamily="34" charset="-34"/>
                <a:cs typeface="TH SarabunPSK" pitchFamily="34" charset="-34"/>
              </a:rPr>
              <a:t>ปีการศึกษา  2563  </a:t>
            </a:r>
            <a:endParaRPr lang="th-TH" sz="2800" b="1" dirty="0">
              <a:solidFill>
                <a:srgbClr val="6600CC"/>
              </a:solidFill>
              <a:latin typeface="TH SarabunPSK" pitchFamily="34" charset="-34"/>
              <a:cs typeface="TH SarabunPSK" pitchFamily="34" charset="-34"/>
            </a:endParaRPr>
          </a:p>
          <a:p>
            <a:endParaRPr lang="th-TH" sz="2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971873" y="548681"/>
            <a:ext cx="986509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400" b="1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ข้อมูลการปฏิบัติหน้าที่</a:t>
            </a:r>
            <a:endParaRPr lang="en-US" sz="4400" dirty="0">
              <a:solidFill>
                <a:srgbClr val="C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71260" y="66190"/>
            <a:ext cx="3190092" cy="2392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-2591002" y="2898885"/>
            <a:ext cx="17277484" cy="617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76319" y="2469468"/>
            <a:ext cx="3190092" cy="2392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71620" y="4797422"/>
            <a:ext cx="3189372" cy="2392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รูปห้าเหลี่ยม 10"/>
          <p:cNvSpPr/>
          <p:nvPr/>
        </p:nvSpPr>
        <p:spPr>
          <a:xfrm>
            <a:off x="498157" y="2077787"/>
            <a:ext cx="5575342" cy="821098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หัวหน้าสำนักงาน</a:t>
            </a:r>
            <a:endParaRPr lang="th-TH" sz="3600" b="1" dirty="0">
              <a:solidFill>
                <a:srgbClr val="00206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3" name="รูปห้าเหลี่ยม 12"/>
          <p:cNvSpPr/>
          <p:nvPr/>
        </p:nvSpPr>
        <p:spPr>
          <a:xfrm>
            <a:off x="498157" y="4424088"/>
            <a:ext cx="5884016" cy="875897"/>
          </a:xfrm>
          <a:prstGeom prst="homePlat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ครูที่ปรึกษานักเรียนระดับชั้น </a:t>
            </a:r>
            <a:r>
              <a:rPr lang="th-TH" sz="36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ม.</a:t>
            </a:r>
            <a:r>
              <a:rPr lang="en-US" sz="36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6</a:t>
            </a:r>
            <a:r>
              <a:rPr lang="th-TH" sz="36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/</a:t>
            </a:r>
            <a:r>
              <a:rPr lang="en-US" sz="36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5</a:t>
            </a:r>
            <a:endParaRPr lang="th-TH" sz="3600" b="1" dirty="0">
              <a:solidFill>
                <a:srgbClr val="00206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4" name="รูปห้าเหลี่ยม 13"/>
          <p:cNvSpPr/>
          <p:nvPr/>
        </p:nvSpPr>
        <p:spPr>
          <a:xfrm>
            <a:off x="395809" y="3076204"/>
            <a:ext cx="7710603" cy="880224"/>
          </a:xfrm>
          <a:prstGeom prst="homePlat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แผนงานยุทธศาสตร์และแผนงานประกันคุณภาพ</a:t>
            </a:r>
            <a:endParaRPr lang="th-TH" sz="3600" b="1" dirty="0">
              <a:solidFill>
                <a:srgbClr val="002060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99078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4" grpId="0"/>
      <p:bldP spid="11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การพัฒนาตนเอง</a:t>
            </a:r>
            <a:endParaRPr lang="th-TH" b="1" dirty="0">
              <a:solidFill>
                <a:srgbClr val="C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20507" name="Picture 27" descr="D:\รูปทำ นำเสนอ\505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849" y="1844824"/>
            <a:ext cx="4282629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8" name="Picture 28" descr="D:\รูปทำ นำเสนอ\5052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3414" y="1484784"/>
            <a:ext cx="4072149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4894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การพัฒนาตนเอง</a:t>
            </a:r>
            <a:endParaRPr lang="th-TH" b="1" dirty="0">
              <a:solidFill>
                <a:srgbClr val="C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9490" name="Picture 34" descr="D:\งานแพร\เพาเาอร์พอยด์\4997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057" y="1556793"/>
            <a:ext cx="7848872" cy="4569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5998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การพัฒนาตนเอง</a:t>
            </a:r>
            <a:endParaRPr lang="th-TH" b="1" dirty="0">
              <a:solidFill>
                <a:srgbClr val="C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21537" name="Picture 33" descr="D:\งานแพร\เพาเาอร์พอยด์\499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056" y="1321398"/>
            <a:ext cx="7272809" cy="5068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2704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ชื่อเรื่อง 2"/>
          <p:cNvSpPr txBox="1">
            <a:spLocks/>
          </p:cNvSpPr>
          <p:nvPr/>
        </p:nvSpPr>
        <p:spPr>
          <a:xfrm>
            <a:off x="611833" y="260648"/>
            <a:ext cx="10692765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h-TH" b="1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การเข้า</a:t>
            </a:r>
            <a:r>
              <a:rPr lang="th-TH" b="1" dirty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ร่วม</a:t>
            </a:r>
            <a:r>
              <a:rPr lang="th-TH" b="1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กิจกรรมชุมชน</a:t>
            </a:r>
            <a:r>
              <a:rPr lang="th-TH" b="1" dirty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แห่งการเรียนรู้ทางวิชาชีพ (</a:t>
            </a:r>
            <a:r>
              <a:rPr lang="en-US" b="1" dirty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PLC Action Plan) </a:t>
            </a:r>
            <a:endParaRPr lang="th-TH" b="1" dirty="0">
              <a:solidFill>
                <a:srgbClr val="C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809" y="1916832"/>
            <a:ext cx="3349680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24201" y="1916832"/>
            <a:ext cx="3384376" cy="2255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87289" y="1772817"/>
            <a:ext cx="2917632" cy="2664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00105" y="4293096"/>
            <a:ext cx="4176464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449" y="4293096"/>
            <a:ext cx="3631785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7593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1"/>
          <p:cNvSpPr>
            <a:spLocks noGrp="1"/>
          </p:cNvSpPr>
          <p:nvPr>
            <p:ph idx="1"/>
          </p:nvPr>
        </p:nvSpPr>
        <p:spPr>
          <a:xfrm>
            <a:off x="358025" y="1318122"/>
            <a:ext cx="7382600" cy="598710"/>
          </a:xfrm>
          <a:solidFill>
            <a:srgbClr val="FFFF00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normAutofit fontScale="92500"/>
          </a:bodyPr>
          <a:lstStyle/>
          <a:p>
            <a:r>
              <a:rPr lang="th-TH" sz="2800" b="1" dirty="0" smtClean="0">
                <a:solidFill>
                  <a:srgbClr val="6600CC"/>
                </a:solidFill>
                <a:latin typeface="TH SarabunPSK" pitchFamily="34" charset="-34"/>
                <a:cs typeface="TH SarabunPSK" pitchFamily="34" charset="-34"/>
              </a:rPr>
              <a:t>3. ปฏิบัติหน้าที่อื่นตามที่ได้รับมอบหมาย  ภาคเรียนที่ 1  ปีการศึกษา  2563  </a:t>
            </a:r>
            <a:endParaRPr lang="th-TH" sz="2800" b="1" dirty="0">
              <a:solidFill>
                <a:srgbClr val="6600CC"/>
              </a:solidFill>
              <a:latin typeface="TH SarabunPSK" pitchFamily="34" charset="-34"/>
              <a:cs typeface="TH SarabunPSK" pitchFamily="34" charset="-34"/>
            </a:endParaRPr>
          </a:p>
          <a:p>
            <a:endParaRPr lang="th-TH" sz="2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971873" y="548681"/>
            <a:ext cx="986509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400" b="1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ข้อมูลการปฏิบัติหน้าที่</a:t>
            </a:r>
            <a:endParaRPr lang="en-US" sz="4400" dirty="0">
              <a:solidFill>
                <a:srgbClr val="C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60550" y="4015926"/>
            <a:ext cx="3676289" cy="2447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-2591002" y="2898885"/>
            <a:ext cx="17277484" cy="617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24923" y="3575740"/>
            <a:ext cx="3007590" cy="2002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0809" y="3161550"/>
            <a:ext cx="3041344" cy="2931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รูปห้าเหลี่ยม 10"/>
          <p:cNvSpPr/>
          <p:nvPr/>
        </p:nvSpPr>
        <p:spPr>
          <a:xfrm>
            <a:off x="498157" y="2077787"/>
            <a:ext cx="6954436" cy="821098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ร่วมกิจกรรมวันสำคัญต่าง ๆ กับอำเภอนาเชือก</a:t>
            </a:r>
            <a:endParaRPr lang="th-TH" sz="3600" b="1" dirty="0">
              <a:solidFill>
                <a:srgbClr val="00206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06635" y="777098"/>
            <a:ext cx="2068379" cy="2757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3518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4" grpId="0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1"/>
          <p:cNvSpPr>
            <a:spLocks noGrp="1"/>
          </p:cNvSpPr>
          <p:nvPr>
            <p:ph idx="1"/>
          </p:nvPr>
        </p:nvSpPr>
        <p:spPr>
          <a:xfrm>
            <a:off x="358025" y="1318122"/>
            <a:ext cx="7382600" cy="598710"/>
          </a:xfrm>
          <a:solidFill>
            <a:srgbClr val="FFFF00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normAutofit fontScale="92500"/>
          </a:bodyPr>
          <a:lstStyle/>
          <a:p>
            <a:r>
              <a:rPr lang="th-TH" sz="2800" b="1" dirty="0" smtClean="0">
                <a:solidFill>
                  <a:srgbClr val="6600CC"/>
                </a:solidFill>
                <a:latin typeface="TH SarabunPSK" pitchFamily="34" charset="-34"/>
                <a:cs typeface="TH SarabunPSK" pitchFamily="34" charset="-34"/>
              </a:rPr>
              <a:t>3. ปฏิบัติหน้าที่อื่นตามที่ได้รับมอบหมาย  ภาคเรียนที่ </a:t>
            </a:r>
            <a:r>
              <a:rPr lang="en-US" sz="2800" b="1" dirty="0">
                <a:solidFill>
                  <a:srgbClr val="6600CC"/>
                </a:solidFill>
                <a:latin typeface="TH SarabunPSK" pitchFamily="34" charset="-34"/>
                <a:cs typeface="TH SarabunPSK" pitchFamily="34" charset="-34"/>
              </a:rPr>
              <a:t>2</a:t>
            </a:r>
            <a:r>
              <a:rPr lang="th-TH" sz="2800" b="1" dirty="0" smtClean="0">
                <a:solidFill>
                  <a:srgbClr val="6600CC"/>
                </a:solidFill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th-TH" sz="2800" b="1" dirty="0" smtClean="0">
                <a:solidFill>
                  <a:srgbClr val="6600CC"/>
                </a:solidFill>
                <a:latin typeface="TH SarabunPSK" pitchFamily="34" charset="-34"/>
                <a:cs typeface="TH SarabunPSK" pitchFamily="34" charset="-34"/>
              </a:rPr>
              <a:t>ปีการศึกษา  2563  </a:t>
            </a:r>
            <a:endParaRPr lang="th-TH" sz="2800" b="1" dirty="0">
              <a:solidFill>
                <a:srgbClr val="6600CC"/>
              </a:solidFill>
              <a:latin typeface="TH SarabunPSK" pitchFamily="34" charset="-34"/>
              <a:cs typeface="TH SarabunPSK" pitchFamily="34" charset="-34"/>
            </a:endParaRPr>
          </a:p>
          <a:p>
            <a:endParaRPr lang="th-TH" sz="2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971873" y="548681"/>
            <a:ext cx="986509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400" b="1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ข้อมูลการปฏิบัติหน้าที่</a:t>
            </a:r>
            <a:endParaRPr lang="en-US" sz="4400" dirty="0">
              <a:solidFill>
                <a:srgbClr val="C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4345" y="3738048"/>
            <a:ext cx="3511589" cy="263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-2591002" y="2898885"/>
            <a:ext cx="17277484" cy="617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53204" y="3352104"/>
            <a:ext cx="3080248" cy="2309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1736" y="3355632"/>
            <a:ext cx="3133880" cy="234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รูปห้าเหลี่ยม 10"/>
          <p:cNvSpPr/>
          <p:nvPr/>
        </p:nvSpPr>
        <p:spPr>
          <a:xfrm>
            <a:off x="498157" y="2077787"/>
            <a:ext cx="5575342" cy="821098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ร่วมกิจกรรมกับโรงเรียน</a:t>
            </a:r>
            <a:endParaRPr lang="th-TH" sz="3600" b="1" dirty="0">
              <a:solidFill>
                <a:srgbClr val="00206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44387" y="859270"/>
            <a:ext cx="3240653" cy="2592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5286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4" grpId="0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1"/>
          <p:cNvSpPr>
            <a:spLocks noGrp="1"/>
          </p:cNvSpPr>
          <p:nvPr>
            <p:ph idx="1"/>
          </p:nvPr>
        </p:nvSpPr>
        <p:spPr>
          <a:xfrm>
            <a:off x="358025" y="1318122"/>
            <a:ext cx="7382600" cy="598710"/>
          </a:xfrm>
          <a:solidFill>
            <a:srgbClr val="FFFF00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normAutofit fontScale="92500"/>
          </a:bodyPr>
          <a:lstStyle/>
          <a:p>
            <a:r>
              <a:rPr lang="th-TH" sz="2800" b="1" dirty="0" smtClean="0">
                <a:solidFill>
                  <a:srgbClr val="6600CC"/>
                </a:solidFill>
                <a:latin typeface="TH SarabunPSK" pitchFamily="34" charset="-34"/>
                <a:cs typeface="TH SarabunPSK" pitchFamily="34" charset="-34"/>
              </a:rPr>
              <a:t>3. ปฏิบัติหน้าที่อื่นตามที่ได้รับมอบหมาย  ภาคเรียนที่ </a:t>
            </a:r>
            <a:r>
              <a:rPr lang="en-US" sz="2800" b="1" dirty="0">
                <a:solidFill>
                  <a:srgbClr val="6600CC"/>
                </a:solidFill>
                <a:latin typeface="TH SarabunPSK" pitchFamily="34" charset="-34"/>
                <a:cs typeface="TH SarabunPSK" pitchFamily="34" charset="-34"/>
              </a:rPr>
              <a:t>2</a:t>
            </a:r>
            <a:r>
              <a:rPr lang="th-TH" sz="2800" b="1" dirty="0" smtClean="0">
                <a:solidFill>
                  <a:srgbClr val="6600CC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800" b="1" dirty="0" smtClean="0">
                <a:solidFill>
                  <a:srgbClr val="6600CC"/>
                </a:solidFill>
                <a:latin typeface="TH SarabunPSK" pitchFamily="34" charset="-34"/>
                <a:cs typeface="TH SarabunPSK" pitchFamily="34" charset="-34"/>
              </a:rPr>
              <a:t>ปีการศึกษา  2563  </a:t>
            </a:r>
            <a:endParaRPr lang="th-TH" sz="2800" b="1" dirty="0">
              <a:solidFill>
                <a:srgbClr val="6600CC"/>
              </a:solidFill>
              <a:latin typeface="TH SarabunPSK" pitchFamily="34" charset="-34"/>
              <a:cs typeface="TH SarabunPSK" pitchFamily="34" charset="-34"/>
            </a:endParaRPr>
          </a:p>
          <a:p>
            <a:endParaRPr lang="th-TH" sz="2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971873" y="548681"/>
            <a:ext cx="986509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400" b="1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ข้อมูลการปฏิบัติหน้าที่</a:t>
            </a:r>
            <a:endParaRPr lang="en-US" sz="4400" dirty="0">
              <a:solidFill>
                <a:srgbClr val="C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60965" y="3861048"/>
            <a:ext cx="3675459" cy="2757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-2591002" y="2898885"/>
            <a:ext cx="17277484" cy="617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96704" y="3207600"/>
            <a:ext cx="3321922" cy="2492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849" y="3212975"/>
            <a:ext cx="2160240" cy="3096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รูปห้าเหลี่ยม 10"/>
          <p:cNvSpPr/>
          <p:nvPr/>
        </p:nvSpPr>
        <p:spPr>
          <a:xfrm>
            <a:off x="498157" y="2077787"/>
            <a:ext cx="5575342" cy="821098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ร่วมกิจกรรมกับระดับชั้น </a:t>
            </a:r>
            <a:r>
              <a:rPr lang="th-TH" sz="36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ม.</a:t>
            </a:r>
            <a:r>
              <a:rPr lang="en-US" sz="36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6</a:t>
            </a:r>
            <a:endParaRPr lang="th-TH" sz="3600" b="1" dirty="0">
              <a:solidFill>
                <a:srgbClr val="00206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68278" y="859270"/>
            <a:ext cx="1945092" cy="2592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2484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4" grpId="0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1"/>
          <p:cNvSpPr>
            <a:spLocks noGrp="1"/>
          </p:cNvSpPr>
          <p:nvPr>
            <p:ph idx="1"/>
          </p:nvPr>
        </p:nvSpPr>
        <p:spPr>
          <a:xfrm>
            <a:off x="358025" y="1318122"/>
            <a:ext cx="7382600" cy="598710"/>
          </a:xfrm>
          <a:solidFill>
            <a:srgbClr val="FFFF00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normAutofit fontScale="92500"/>
          </a:bodyPr>
          <a:lstStyle/>
          <a:p>
            <a:r>
              <a:rPr lang="th-TH" sz="2800" b="1" dirty="0" smtClean="0">
                <a:solidFill>
                  <a:srgbClr val="6600CC"/>
                </a:solidFill>
                <a:latin typeface="TH SarabunPSK" pitchFamily="34" charset="-34"/>
                <a:cs typeface="TH SarabunPSK" pitchFamily="34" charset="-34"/>
              </a:rPr>
              <a:t>3. ปฏิบัติหน้าที่อื่นตามที่ได้รับมอบหมาย  ภาคเรียนที่ </a:t>
            </a:r>
            <a:r>
              <a:rPr lang="en-US" sz="2800" b="1" dirty="0">
                <a:solidFill>
                  <a:srgbClr val="6600CC"/>
                </a:solidFill>
                <a:latin typeface="TH SarabunPSK" pitchFamily="34" charset="-34"/>
                <a:cs typeface="TH SarabunPSK" pitchFamily="34" charset="-34"/>
              </a:rPr>
              <a:t>2</a:t>
            </a:r>
            <a:r>
              <a:rPr lang="th-TH" sz="2800" b="1" dirty="0" smtClean="0">
                <a:solidFill>
                  <a:srgbClr val="6600CC"/>
                </a:solidFill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th-TH" sz="2800" b="1" dirty="0" smtClean="0">
                <a:solidFill>
                  <a:srgbClr val="6600CC"/>
                </a:solidFill>
                <a:latin typeface="TH SarabunPSK" pitchFamily="34" charset="-34"/>
                <a:cs typeface="TH SarabunPSK" pitchFamily="34" charset="-34"/>
              </a:rPr>
              <a:t>ปีการศึกษา  2563  </a:t>
            </a:r>
            <a:endParaRPr lang="th-TH" sz="2800" b="1" dirty="0">
              <a:solidFill>
                <a:srgbClr val="6600CC"/>
              </a:solidFill>
              <a:latin typeface="TH SarabunPSK" pitchFamily="34" charset="-34"/>
              <a:cs typeface="TH SarabunPSK" pitchFamily="34" charset="-34"/>
            </a:endParaRPr>
          </a:p>
          <a:p>
            <a:endParaRPr lang="th-TH" sz="2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971873" y="548681"/>
            <a:ext cx="986509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400" b="1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ข้อมูลการปฏิบัติหน้าที่</a:t>
            </a:r>
            <a:endParaRPr lang="en-US" sz="4400" dirty="0">
              <a:solidFill>
                <a:srgbClr val="C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77255" y="2816380"/>
            <a:ext cx="4163266" cy="2086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-2591002" y="2898885"/>
            <a:ext cx="17277484" cy="617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91469" y="3276631"/>
            <a:ext cx="3321923" cy="2744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2504" y="3174142"/>
            <a:ext cx="3406175" cy="2555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รูปห้าเหลี่ยม 10"/>
          <p:cNvSpPr/>
          <p:nvPr/>
        </p:nvSpPr>
        <p:spPr>
          <a:xfrm>
            <a:off x="498157" y="2077787"/>
            <a:ext cx="7098452" cy="821098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สอบธรรมศึกษาสนามหลวง ชั้นตรี โท เอก</a:t>
            </a:r>
            <a:endParaRPr lang="th-TH" sz="3600" b="1" dirty="0">
              <a:solidFill>
                <a:srgbClr val="00206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18233" y="548681"/>
            <a:ext cx="3022288" cy="2267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36570" y="4451745"/>
            <a:ext cx="3903952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456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4" grpId="0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1"/>
          <p:cNvSpPr>
            <a:spLocks noGrp="1"/>
          </p:cNvSpPr>
          <p:nvPr>
            <p:ph idx="1"/>
          </p:nvPr>
        </p:nvSpPr>
        <p:spPr>
          <a:xfrm>
            <a:off x="358025" y="1318122"/>
            <a:ext cx="7382600" cy="598710"/>
          </a:xfrm>
          <a:solidFill>
            <a:srgbClr val="FFFF00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normAutofit fontScale="92500"/>
          </a:bodyPr>
          <a:lstStyle/>
          <a:p>
            <a:r>
              <a:rPr lang="th-TH" sz="2800" b="1" dirty="0" smtClean="0">
                <a:solidFill>
                  <a:srgbClr val="6600CC"/>
                </a:solidFill>
                <a:latin typeface="TH SarabunPSK" pitchFamily="34" charset="-34"/>
                <a:cs typeface="TH SarabunPSK" pitchFamily="34" charset="-34"/>
              </a:rPr>
              <a:t>3. ปฏิบัติหน้าที่อื่นตามที่ได้รับมอบหมาย  ภาคเรียนที่ </a:t>
            </a:r>
            <a:r>
              <a:rPr lang="en-US" sz="2800" b="1" dirty="0">
                <a:solidFill>
                  <a:srgbClr val="6600CC"/>
                </a:solidFill>
                <a:latin typeface="TH SarabunPSK" pitchFamily="34" charset="-34"/>
                <a:cs typeface="TH SarabunPSK" pitchFamily="34" charset="-34"/>
              </a:rPr>
              <a:t>2</a:t>
            </a:r>
            <a:r>
              <a:rPr lang="th-TH" sz="2800" b="1" dirty="0" smtClean="0">
                <a:solidFill>
                  <a:srgbClr val="6600CC"/>
                </a:solidFill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th-TH" sz="2800" b="1" dirty="0" smtClean="0">
                <a:solidFill>
                  <a:srgbClr val="6600CC"/>
                </a:solidFill>
                <a:latin typeface="TH SarabunPSK" pitchFamily="34" charset="-34"/>
                <a:cs typeface="TH SarabunPSK" pitchFamily="34" charset="-34"/>
              </a:rPr>
              <a:t>ปีการศึกษา  2563  </a:t>
            </a:r>
            <a:endParaRPr lang="th-TH" sz="2800" b="1" dirty="0">
              <a:solidFill>
                <a:srgbClr val="6600CC"/>
              </a:solidFill>
              <a:latin typeface="TH SarabunPSK" pitchFamily="34" charset="-34"/>
              <a:cs typeface="TH SarabunPSK" pitchFamily="34" charset="-34"/>
            </a:endParaRPr>
          </a:p>
          <a:p>
            <a:endParaRPr lang="th-TH" sz="2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971873" y="548681"/>
            <a:ext cx="986509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400" b="1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ข้อมูลการปฏิบัติหน้าที่</a:t>
            </a:r>
            <a:endParaRPr lang="en-US" sz="4400" dirty="0">
              <a:solidFill>
                <a:srgbClr val="C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-2591002" y="2898885"/>
            <a:ext cx="17277484" cy="617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68491" y="3717033"/>
            <a:ext cx="3688158" cy="2573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8157" y="3717032"/>
            <a:ext cx="3770334" cy="2614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รูปห้าเหลี่ยม 10"/>
          <p:cNvSpPr/>
          <p:nvPr/>
        </p:nvSpPr>
        <p:spPr>
          <a:xfrm>
            <a:off x="498157" y="2077786"/>
            <a:ext cx="7098452" cy="1438529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ครูผู้ฝึกสอนกิจกรรมสวดมนต์หมู่ประเภททีมหญิงล้าน</a:t>
            </a:r>
          </a:p>
          <a:p>
            <a:pPr algn="ctr"/>
            <a:r>
              <a:rPr lang="th-TH" sz="36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รางวัลรอ</a:t>
            </a:r>
            <a:r>
              <a:rPr lang="th-TH" sz="36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งชนะเลิศอันดับ</a:t>
            </a:r>
            <a:r>
              <a:rPr lang="en-US" sz="36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 3 </a:t>
            </a:r>
            <a:r>
              <a:rPr lang="th-TH" sz="36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ไปต่อระดับภาค</a:t>
            </a:r>
            <a:endParaRPr lang="th-TH" sz="3600" b="1" dirty="0">
              <a:solidFill>
                <a:srgbClr val="00206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50" b="37008"/>
          <a:stretch/>
        </p:blipFill>
        <p:spPr bwMode="auto">
          <a:xfrm>
            <a:off x="7645783" y="2110963"/>
            <a:ext cx="3479217" cy="3622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7760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4" grpId="0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467817" y="1086544"/>
            <a:ext cx="107649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	</a:t>
            </a:r>
            <a:endParaRPr lang="th-TH" sz="32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38029" y="1426816"/>
            <a:ext cx="48245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6000" b="1" dirty="0" smtClean="0">
                <a:solidFill>
                  <a:srgbClr val="002060"/>
                </a:solidFill>
              </a:rPr>
              <a:t>จบการนำเสนอ</a:t>
            </a:r>
          </a:p>
          <a:p>
            <a:pPr algn="ctr"/>
            <a:r>
              <a:rPr lang="th-TH" sz="6000" b="1" dirty="0" smtClean="0">
                <a:solidFill>
                  <a:srgbClr val="002060"/>
                </a:solidFill>
              </a:rPr>
              <a:t>ขอบคุณค่ะ</a:t>
            </a:r>
            <a:endParaRPr lang="th-TH" sz="6000" b="1" dirty="0">
              <a:solidFill>
                <a:srgbClr val="002060"/>
              </a:solidFill>
            </a:endParaRPr>
          </a:p>
        </p:txBody>
      </p:sp>
      <p:pic>
        <p:nvPicPr>
          <p:cNvPr id="10244" name="Picture 4" descr="http://i687.photobucket.com/albums/vv237/4-one/4-1/ICON-1/ICON-2/ICON-3/bow-61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01" y="452096"/>
            <a:ext cx="1152128" cy="4561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i687.photobucket.com/albums/vv237/4-one/4-1/ICON-1/ICON-2/ICON-3/bow-6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8897" y="2996952"/>
            <a:ext cx="1519396" cy="4392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9755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รูปคลื่น">
  <a:themeElements>
    <a:clrScheme name="รูปคลื่น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รูปคลื่น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รูปคลื่น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8056</TotalTime>
  <Words>416</Words>
  <Application>Microsoft Office PowerPoint</Application>
  <PresentationFormat>กำหนดเอง</PresentationFormat>
  <Paragraphs>146</Paragraphs>
  <Slides>16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16</vt:i4>
      </vt:variant>
    </vt:vector>
  </HeadingPairs>
  <TitlesOfParts>
    <vt:vector size="17" baseType="lpstr">
      <vt:lpstr>รูปคลื่น</vt:lpstr>
      <vt:lpstr>งานนำเสนอ PowerPoint</vt:lpstr>
      <vt:lpstr>งานนำเสนอ PowerPoint</vt:lpstr>
      <vt:lpstr>จำนวนวันลา  ประจำภาคเรียนที่ 2  ปีการศึกษา  2563</vt:lpstr>
      <vt:lpstr>งานนำเสนอ PowerPoint</vt:lpstr>
      <vt:lpstr>สื่อการเรียนการสอน</vt:lpstr>
      <vt:lpstr>งานนำเสนอ PowerPoint</vt:lpstr>
      <vt:lpstr>การพัฒนาตนเอง</vt:lpstr>
      <vt:lpstr>การพัฒนาตนเอง</vt:lpstr>
      <vt:lpstr>การพัฒนาตนเอง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Review Research</dc:title>
  <dc:creator>Corporate Edition</dc:creator>
  <cp:lastModifiedBy>acer</cp:lastModifiedBy>
  <cp:revision>390</cp:revision>
  <cp:lastPrinted>2016-05-12T09:23:01Z</cp:lastPrinted>
  <dcterms:created xsi:type="dcterms:W3CDTF">2015-04-24T10:46:23Z</dcterms:created>
  <dcterms:modified xsi:type="dcterms:W3CDTF">2021-03-23T03:59:52Z</dcterms:modified>
</cp:coreProperties>
</file>