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1"/>
  </p:handoutMasterIdLst>
  <p:sldIdLst>
    <p:sldId id="287" r:id="rId2"/>
    <p:sldId id="284" r:id="rId3"/>
    <p:sldId id="286" r:id="rId4"/>
    <p:sldId id="260" r:id="rId5"/>
    <p:sldId id="272" r:id="rId6"/>
    <p:sldId id="288" r:id="rId7"/>
    <p:sldId id="289" r:id="rId8"/>
    <p:sldId id="290" r:id="rId9"/>
    <p:sldId id="303" r:id="rId10"/>
    <p:sldId id="304" r:id="rId11"/>
    <p:sldId id="305" r:id="rId12"/>
    <p:sldId id="306" r:id="rId13"/>
    <p:sldId id="307" r:id="rId14"/>
    <p:sldId id="291" r:id="rId15"/>
    <p:sldId id="292" r:id="rId16"/>
    <p:sldId id="297" r:id="rId17"/>
    <p:sldId id="310" r:id="rId18"/>
    <p:sldId id="312" r:id="rId19"/>
    <p:sldId id="296" r:id="rId20"/>
    <p:sldId id="314" r:id="rId21"/>
    <p:sldId id="295" r:id="rId22"/>
    <p:sldId id="316" r:id="rId23"/>
    <p:sldId id="300" r:id="rId24"/>
    <p:sldId id="317" r:id="rId25"/>
    <p:sldId id="301" r:id="rId26"/>
    <p:sldId id="302" r:id="rId27"/>
    <p:sldId id="308" r:id="rId28"/>
    <p:sldId id="281" r:id="rId29"/>
    <p:sldId id="265" r:id="rId30"/>
  </p:sldIdLst>
  <p:sldSz cx="9144000" cy="6858000" type="screen4x3"/>
  <p:notesSz cx="6858000" cy="9313863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03BD"/>
    <a:srgbClr val="1E0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9C220-0B2B-46E7-9696-5D745B65F2B8}" type="datetimeFigureOut">
              <a:rPr lang="en-US" smtClean="0"/>
              <a:t>22-Mar-21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B81C6-8AE8-4AB8-A327-3354E6A04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6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080EBE4E-BEA7-42AE-B2B3-B570FBD51161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5DE5972-270C-4A3B-B75E-9C181A633F0D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D2C7961-216B-46C0-89AC-947829225BFD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4F6A08A0-0689-4A2F-A749-C3843001DBAB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F7C0AAE3-789D-4561-A46A-CCCE1A408E78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F0F52AD9-8281-425B-9262-32D82C667A98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4A0E0-C6AD-40B4-8019-C6C04A32F60A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D5087C-8EC7-4760-888E-0D1194FD346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FE55BB-CA61-4590-A737-6B371EF24B93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8DCE45-E8DE-4824-B73E-6A682CA3B03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6C8457F9-3FA0-4118-8157-7076CC4A473F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7BFAE48-F0A2-4AC9-B790-04FE63EBD5AD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0D25F-6DC8-407C-81E3-F57B676DAF75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4221F7-B66F-4004-B52B-7D32F9CA51F5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3CA3796A-E6EE-4500-83A8-C6BD8503FE1B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47293ED4-E5FC-4310-8B23-C2DD6554B0CD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75D6CDA8-3984-498D-80E1-CE53E4F1A8EC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3B380AA1-3BDE-4289-B8B5-17D3F9444FEC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0B5010-D2E2-48F9-9D4E-92A85191A3DD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8F7DAA-B889-4D9D-A3E4-3E3065D0CFC4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F1313-95B3-4AD1-AFC0-F347BEE2119A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60F0D-B494-4A0C-9835-3481F1588B55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2FB344A-155A-4857-A542-09CCAE1255F6}" type="datetimeFigureOut">
              <a:rPr lang="th-TH" smtClean="0"/>
              <a:pPr>
                <a:defRPr/>
              </a:pPr>
              <a:t>22/03/64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CF190B5-42BD-477F-9890-636C421C177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chuakpit.ac.th/online/course/304" TargetMode="External"/><Relationship Id="rId5" Type="http://schemas.openxmlformats.org/officeDocument/2006/relationships/hyperlink" Target="https://nachuakpit.ac.th/online/course/245" TargetMode="Externa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s://www.youtube.com/results?search_query=Ningtomeetyou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514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993" y="4775483"/>
            <a:ext cx="1762130" cy="2082517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043608" y="221309"/>
            <a:ext cx="6480720" cy="1800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  <a:t>การประเมินผลการปฏิบัติราชการเพื่อ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  <a:t>ประกอบ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  <a:t/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</a:b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  <a:t>การเลื่อน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  <a:t>เงินเดือน ปีการศึกษา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  <a:t>2563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  <a:t/>
            </a:r>
            <a:b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Angsana New"/>
              </a:rPr>
            </a:b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latin typeface="TH SarabunPSK" pitchFamily="34" charset="-34"/>
                <a:ea typeface="SimSun"/>
                <a:cs typeface="TH SarabunPSK" pitchFamily="34" charset="-34"/>
              </a:rPr>
              <a:t>ตุลาคม </a:t>
            </a:r>
            <a:r>
              <a:rPr lang="en-US" sz="3200" b="1" dirty="0" smtClean="0">
                <a:latin typeface="TH SarabunPSK" pitchFamily="34" charset="-34"/>
                <a:ea typeface="SimSun"/>
                <a:cs typeface="TH SarabunPSK" pitchFamily="34" charset="-34"/>
              </a:rPr>
              <a:t>2563</a:t>
            </a:r>
            <a:r>
              <a:rPr lang="th-TH" sz="3200" b="1" dirty="0" smtClean="0">
                <a:latin typeface="TH SarabunPSK" pitchFamily="34" charset="-34"/>
                <a:ea typeface="SimSun"/>
                <a:cs typeface="TH SarabunPSK" pitchFamily="34" charset="-34"/>
              </a:rPr>
              <a:t> </a:t>
            </a:r>
            <a:r>
              <a:rPr lang="th-TH" sz="3200" b="1" dirty="0">
                <a:latin typeface="TH SarabunPSK" pitchFamily="34" charset="-34"/>
                <a:ea typeface="SimSun"/>
                <a:cs typeface="TH SarabunPSK" pitchFamily="34" charset="-34"/>
              </a:rPr>
              <a:t>– </a:t>
            </a:r>
            <a:r>
              <a:rPr lang="en-US" sz="3200" b="1" dirty="0" smtClean="0">
                <a:latin typeface="TH SarabunPSK" pitchFamily="34" charset="-34"/>
                <a:ea typeface="SimSun"/>
                <a:cs typeface="TH SarabunPSK" pitchFamily="34" charset="-34"/>
              </a:rPr>
              <a:t>1</a:t>
            </a:r>
            <a:r>
              <a:rPr lang="th-TH" sz="3200" b="1" dirty="0" smtClean="0">
                <a:latin typeface="TH SarabunPSK" pitchFamily="34" charset="-34"/>
                <a:ea typeface="SimSun"/>
                <a:cs typeface="TH SarabunPSK" pitchFamily="34" charset="-34"/>
              </a:rPr>
              <a:t> </a:t>
            </a:r>
            <a:r>
              <a:rPr lang="th-TH" sz="3200" b="1" dirty="0">
                <a:latin typeface="TH SarabunPSK" pitchFamily="34" charset="-34"/>
                <a:ea typeface="SimSun"/>
                <a:cs typeface="TH SarabunPSK" pitchFamily="34" charset="-34"/>
              </a:rPr>
              <a:t>มีนาคม </a:t>
            </a:r>
            <a:r>
              <a:rPr lang="en-US" sz="3200" b="1" dirty="0" smtClean="0">
                <a:latin typeface="TH SarabunPSK" pitchFamily="34" charset="-34"/>
                <a:ea typeface="SimSun"/>
                <a:cs typeface="TH SarabunPSK" pitchFamily="34" charset="-34"/>
              </a:rPr>
              <a:t>2564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itchFamily="34" charset="-34"/>
                <a:cs typeface="TH SarabunPSK" pitchFamily="34" charset="-34"/>
              </a:rPr>
              <a:t>)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รูปภาพ 5" descr="3536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584" y="5317008"/>
            <a:ext cx="2857520" cy="35719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1120072" cy="92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6" y="0"/>
            <a:ext cx="789737" cy="923613"/>
          </a:xfrm>
          <a:prstGeom prst="rect">
            <a:avLst/>
          </a:prstGeom>
        </p:spPr>
      </p:pic>
      <p:pic>
        <p:nvPicPr>
          <p:cNvPr id="10" name="รูปภาพ 9" descr="ปกติขาว1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039" y="2132856"/>
            <a:ext cx="2312035" cy="2286586"/>
          </a:xfrm>
          <a:prstGeom prst="rect">
            <a:avLst/>
          </a:prstGeom>
          <a:solidFill>
            <a:srgbClr val="FABF8F"/>
          </a:solidFill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FABF8F">
                <a:alpha val="50000"/>
              </a:srgbClr>
            </a:outerShdw>
          </a:effectLst>
        </p:spPr>
      </p:pic>
      <p:sp>
        <p:nvSpPr>
          <p:cNvPr id="11" name="สี่เหลี่ยมมุมมน 3"/>
          <p:cNvSpPr/>
          <p:nvPr/>
        </p:nvSpPr>
        <p:spPr>
          <a:xfrm>
            <a:off x="3156370" y="2276872"/>
            <a:ext cx="5103468" cy="2304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75000"/>
              <a:defRPr/>
            </a:pP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นางปิย</a:t>
            </a:r>
            <a: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นาถ  </a:t>
            </a:r>
            <a:r>
              <a:rPr lang="th-TH" b="1" dirty="0" err="1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ภิ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บาลจอมมี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ตำแหน่ง  </a:t>
            </a:r>
            <a: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ครู 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ค.ศ.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endParaRPr lang="th-TH" b="1" dirty="0">
              <a:solidFill>
                <a:srgbClr val="1903BD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โรงเรียนนาเชือกพิทยาสรรค์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สำนักงานเขตพื้นที่การศึกษามัธยมศึกษามหาสารคาม</a:t>
            </a:r>
            <a:endParaRPr lang="th-TH" b="1" dirty="0">
              <a:solidFill>
                <a:srgbClr val="1903B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2" name="รูปภาพ 11" descr="s_com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419" y="4904326"/>
            <a:ext cx="928688" cy="928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1032399" y="1497991"/>
            <a:ext cx="3044825" cy="530225"/>
          </a:xfrm>
          <a:prstGeom prst="flowChartAlternateProcess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ประวัติส่วนตัว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032399" y="2028216"/>
            <a:ext cx="621510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ชื่อ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H SarabunPSK" pitchFamily="34" charset="-34"/>
              </a:rPr>
              <a:t>–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สกุล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นางปิยนาถ    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ภิ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บาลจอมมี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เกิด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	  วันที่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3 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เดือน  กุมภาพันธ์  พ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.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ศ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. 2519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ภูมิลำเนา 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บ้านเลขที่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112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หมู่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1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ตำบล ปอพาน </a:t>
            </a:r>
            <a:b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</a:b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           อำเภอนาเชือก จังหวัดมหาสารคาม รหัสไปรษณีย์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            4170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ชื่อบิดา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นายแสวง  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ภิ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บาลจอมมี  อาชีพ รับราชการ 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         (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เสียชีวิตแล้ว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ชื่อมารดา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นางอ่อนตา  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ภิ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บาลจอมมี  อาชีพ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- 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สถานภาพ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สมรส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คู่สมรส      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นาย</a:t>
            </a:r>
            <a:r>
              <a:rPr kumimoji="0" lang="th-TH" b="1" i="0" u="none" strike="noStrike" cap="none" normalizeH="0" baseline="0" dirty="0" err="1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ยุทธ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17019B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ชัย  ศรบุญลา  อาชีพ  รับราช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rPr>
              <a:t> </a:t>
            </a:r>
          </a:p>
        </p:txBody>
      </p:sp>
      <p:pic>
        <p:nvPicPr>
          <p:cNvPr id="8" name="รูปภาพ 7" descr="353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6429421"/>
            <a:ext cx="3786214" cy="357165"/>
          </a:xfrm>
          <a:prstGeom prst="rect">
            <a:avLst/>
          </a:prstGeom>
        </p:spPr>
      </p:pic>
      <p:sp>
        <p:nvSpPr>
          <p:cNvPr id="5" name="AutoShape 1"/>
          <p:cNvSpPr>
            <a:spLocks noChangeArrowheads="1"/>
          </p:cNvSpPr>
          <p:nvPr/>
        </p:nvSpPr>
        <p:spPr bwMode="auto">
          <a:xfrm>
            <a:off x="2799554" y="116632"/>
            <a:ext cx="3044825" cy="530225"/>
          </a:xfrm>
          <a:prstGeom prst="flowChartAlternateProcess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ตอนที่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1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6" name="AutoShape 1"/>
          <p:cNvSpPr>
            <a:spLocks noChangeArrowheads="1"/>
          </p:cNvSpPr>
          <p:nvPr/>
        </p:nvSpPr>
        <p:spPr bwMode="auto">
          <a:xfrm>
            <a:off x="683568" y="793329"/>
            <a:ext cx="3044825" cy="530225"/>
          </a:xfrm>
          <a:prstGeom prst="flowChartAlternateProcess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ข้อมูลทั</a:t>
            </a:r>
            <a:r>
              <a:rPr lang="th-TH" sz="3200" b="1" dirty="0">
                <a:solidFill>
                  <a:srgbClr val="C00000"/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่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วไป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571472" y="0"/>
            <a:ext cx="3044825" cy="530225"/>
          </a:xfrm>
          <a:prstGeom prst="flowChartAlternateProcess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ประวัติส่วนตัว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71472" y="473759"/>
            <a:ext cx="707236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เริ่มรับราชการ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เริ่มทำงานตำแหน่ง</a:t>
            </a:r>
            <a:endParaRPr lang="en-US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-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อาจารย์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ระดับ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โรงเรียนราชประชานุเคราะห์ ๒๗ </a:t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จังหวัดหนองคาย  ตำบล จุมพล อำเภอ โพนพิสัย  จังหวัด หนองคาย </a:t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 สำนักงานเขตพื้นหนองคาย เขต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2 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เดือน เมษายน </a:t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 พ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ศ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. 2546</a:t>
            </a:r>
          </a:p>
          <a:p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-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ครู อันดับ </a:t>
            </a:r>
            <a:r>
              <a:rPr lang="th-TH" b="1" dirty="0" err="1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คศ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.1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โรงเรียนนาเชือกพิทยาสรรค์ อำเภอ นาเชือก    </a:t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 จังหวัด มหาสารคาม สำนักงานเขตพื้นที่ มหาสารคาม เขต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 วันที่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20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มิถุนายน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2548</a:t>
            </a:r>
            <a:b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-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ครู  อันดับ </a:t>
            </a:r>
            <a:r>
              <a:rPr lang="th-TH" b="1" dirty="0" err="1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คศ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.2  โรงเรียนนาเชือกพิทยาสรรค์  สำนักงาน</a:t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เขตพื้นที่การศึกษา  มัธยมศึกษาเขต  26  วันที่  12  พฤษภาคม  </a:t>
            </a:r>
            <a:b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2554 </a:t>
            </a:r>
            <a:r>
              <a:rPr lang="en-US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ครู อันดับ </a:t>
            </a:r>
            <a:r>
              <a:rPr lang="th-TH" b="1" dirty="0" err="1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คศ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โรงเรียนนาเชือกพิทยาสรรค์  สำนักงาน</a:t>
            </a:r>
            <a:b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เขตพื้นที่การศึกษา  มัธยมศึกษาเขต  26  วันที่ 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8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มีนาคม</a:t>
            </a:r>
            <a: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255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8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จนถึงปัจจุบัน เลขที่ ตำแหน่ง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70055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เงินเดือน </a:t>
            </a:r>
            <a:r>
              <a:rPr lang="en-US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40,220 </a:t>
            </a:r>
            <a:r>
              <a:rPr lang="th-TH" b="1" dirty="0" smtClean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>บาท</a:t>
            </a:r>
            <a:r>
              <a:rPr lang="en-US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b="1" dirty="0">
                <a:solidFill>
                  <a:srgbClr val="1903BD"/>
                </a:solidFill>
                <a:latin typeface="TH SarabunPSK" pitchFamily="34" charset="-34"/>
                <a:cs typeface="TH SarabunPSK" pitchFamily="34" charset="-34"/>
              </a:rPr>
            </a:br>
            <a:endParaRPr lang="en-US" b="1" dirty="0">
              <a:solidFill>
                <a:srgbClr val="1903BD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รูปภาพ 4" descr="353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6429421"/>
            <a:ext cx="3786214" cy="357165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ยึดเนื้อหา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45073731"/>
              </p:ext>
            </p:extLst>
          </p:nvPr>
        </p:nvGraphicFramePr>
        <p:xfrm>
          <a:off x="500063" y="1143000"/>
          <a:ext cx="8229602" cy="4206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57520"/>
                <a:gridCol w="3929090"/>
                <a:gridCol w="14429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ระดับการศึกษา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ชื่อสถานศึกษา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พ.ศ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. ที่จบการศึกษา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ประถมศึกษาปีที่1-6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โรงเรียนบ้าน ปอพาน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ต.ปอพาน </a:t>
                      </a:r>
                      <a:b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อ.นาเชือก จ.มหาสารคาม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2531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มัธยมศึกษาตอน ต้น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โรงเรียน ปอพานพิทยาคม</a:t>
                      </a:r>
                      <a:r>
                        <a:rPr lang="th-TH" sz="28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รัชมัง</a:t>
                      </a: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คลา</a:t>
                      </a:r>
                      <a:r>
                        <a:rPr lang="th-TH" sz="28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ภิเษก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ต.ปอพาน อ. นาเชือก </a:t>
                      </a:r>
                      <a:b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จ.มหาสารคาม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2534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มัธยมศึกษาตอน ปลาย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โรงเรียนขอนแก่น</a:t>
                      </a:r>
                      <a:r>
                        <a:rPr lang="th-TH" sz="28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วิทยายน</a:t>
                      </a: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อ.เมือง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b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จ.ขอนแก่น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2537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สี่เหลี่ยมมุมมน 3"/>
          <p:cNvSpPr/>
          <p:nvPr/>
        </p:nvSpPr>
        <p:spPr>
          <a:xfrm>
            <a:off x="3071813" y="214313"/>
            <a:ext cx="2857500" cy="78581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ประวัติการศึกษา</a:t>
            </a:r>
          </a:p>
        </p:txBody>
      </p:sp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78" y="5786454"/>
            <a:ext cx="971550" cy="781050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ยึดเนื้อหา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02347589"/>
              </p:ext>
            </p:extLst>
          </p:nvPr>
        </p:nvGraphicFramePr>
        <p:xfrm>
          <a:off x="500063" y="1143000"/>
          <a:ext cx="8229602" cy="5059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57520"/>
                <a:gridCol w="3929090"/>
                <a:gridCol w="14429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ระดับการศึกษา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ชื่อสถานศึกษา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พ.ศ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. ที่จบการศึกษา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481034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ปริญญาตรี </a:t>
                      </a:r>
                      <a:r>
                        <a:rPr lang="th-TH" sz="28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วท.บ.</a:t>
                      </a: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b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วิทยาการคอมพิวเตอร์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สถาบันราช</a:t>
                      </a:r>
                      <a:r>
                        <a:rPr lang="th-TH" sz="28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ภัฎ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มหาสารคาม อ.เมือง </a:t>
                      </a:r>
                      <a:r>
                        <a:rPr lang="en-US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/>
                      </a:r>
                      <a:br>
                        <a:rPr lang="en-US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จ.มหาสารคาม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2541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ประกาศนียบัตรวิชาชีพครู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(</a:t>
                      </a:r>
                      <a:r>
                        <a:rPr lang="th-TH" sz="2800" b="1" baseline="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ปว.ค.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)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มหาจุฬาลง</a:t>
                      </a:r>
                      <a:r>
                        <a:rPr lang="th-TH" sz="28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กรณ</a:t>
                      </a: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ราชวิทยาลัย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/>
                      </a:r>
                      <a:br>
                        <a:rPr lang="en-US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วิทยาเขตขอนแก่น อ.เมือง </a:t>
                      </a:r>
                    </a:p>
                    <a:p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จ.ขอนแก่น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2541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ปริญญาโท ปริญญาการศึกษา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มหาบัณฑิต</a:t>
                      </a:r>
                      <a:r>
                        <a:rPr lang="en-US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/>
                      </a:r>
                      <a:br>
                        <a:rPr lang="en-US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สาขา เทคโนโลยี การศึกษา</a:t>
                      </a:r>
                      <a:b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(</a:t>
                      </a:r>
                      <a:r>
                        <a:rPr lang="th-TH" sz="2800" b="1" baseline="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กศ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.ม.)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มหาวิทยาลัยมหาสารคาม</a:t>
                      </a: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อ.เมือง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b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จ.มหาสารคาม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255</a:t>
                      </a: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สี่เหลี่ยมมุมมน 3"/>
          <p:cNvSpPr/>
          <p:nvPr/>
        </p:nvSpPr>
        <p:spPr>
          <a:xfrm>
            <a:off x="3071813" y="214313"/>
            <a:ext cx="2857500" cy="78581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70C0"/>
                </a:solidFill>
              </a:rPr>
              <a:t>ประวัติการศึกษา</a:t>
            </a:r>
          </a:p>
        </p:txBody>
      </p:sp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295" y="5949280"/>
            <a:ext cx="971550" cy="78105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843808" y="-4769"/>
            <a:ext cx="3429000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2060"/>
                </a:solidFill>
              </a:rPr>
              <a:t>ข้อมูลการปฏิบัติหน้าที่</a:t>
            </a:r>
            <a:endParaRPr lang="th-TH" sz="4000" b="1" dirty="0">
              <a:solidFill>
                <a:srgbClr val="002060"/>
              </a:solidFill>
            </a:endParaRPr>
          </a:p>
        </p:txBody>
      </p:sp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919" y="5949280"/>
            <a:ext cx="971550" cy="7810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8900" y="2940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endParaRPr lang="en-US" sz="1800" smtClean="0">
              <a:solidFill>
                <a:prstClr val="black"/>
              </a:solidFill>
              <a:cs typeface="Arial" pitchFamily="34" charset="0"/>
            </a:endParaRPr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04447"/>
              </p:ext>
            </p:extLst>
          </p:nvPr>
        </p:nvGraphicFramePr>
        <p:xfrm>
          <a:off x="490597" y="1772852"/>
          <a:ext cx="7848872" cy="42062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61509"/>
                <a:gridCol w="1266683"/>
                <a:gridCol w="3168352"/>
                <a:gridCol w="936104"/>
                <a:gridCol w="1008112"/>
                <a:gridCol w="1008112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ที่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รหัสวิชา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ชื่อวิชา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ชั้น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จำนวนห้อง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จำนวนชั่วโมง / สัปดาห์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ว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21104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43200" algn="ctr"/>
                          <a:tab pos="5486400" algn="r"/>
                        </a:tabLst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เทคโนโลยีการคำนวณ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/1-3/9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ว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30102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43200" algn="ctr"/>
                          <a:tab pos="5486400" algn="r"/>
                        </a:tabLst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เทคโนโลยีการคำนวณ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4/1-4/8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ชุมนุม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คอมพิวเตอร์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1-6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</a:t>
                      </a: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</a:t>
                      </a: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สวดมนต์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สวดมนต์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กิจกรรมพัฒนาผู้เรียน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ผู้บำเพ็ญประโยชน์ 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</a:t>
                      </a: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5/1-5/9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รวม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สี่เหลี่ยมมุมมน 3"/>
          <p:cNvSpPr/>
          <p:nvPr/>
        </p:nvSpPr>
        <p:spPr>
          <a:xfrm>
            <a:off x="707328" y="908720"/>
            <a:ext cx="52565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ปฏิบัติการสอนตลอดปีการศึกษา </a:t>
            </a:r>
            <a:r>
              <a:rPr lang="en-US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2/</a:t>
            </a:r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25</a:t>
            </a:r>
            <a:r>
              <a:rPr lang="en-US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63</a:t>
            </a:r>
            <a:endParaRPr lang="th-TH" sz="32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597869" y="6021288"/>
            <a:ext cx="3960439" cy="7682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H SarabunPSK" pitchFamily="34" charset="-34"/>
                <a:cs typeface="TH SarabunPSK" pitchFamily="34" charset="-34"/>
                <a:hlinkClick r:id="rId5"/>
              </a:rPr>
              <a:t>https</a:t>
            </a:r>
            <a:r>
              <a:rPr lang="en-US" sz="2000" b="1" dirty="0">
                <a:latin typeface="TH SarabunPSK" pitchFamily="34" charset="-34"/>
                <a:cs typeface="TH SarabunPSK" pitchFamily="34" charset="-34"/>
                <a:hlinkClick r:id="rId5"/>
              </a:rPr>
              <a:t>://</a:t>
            </a:r>
            <a:r>
              <a:rPr lang="en-US" sz="2000" b="1" dirty="0" smtClean="0">
                <a:latin typeface="TH SarabunPSK" pitchFamily="34" charset="-34"/>
                <a:cs typeface="TH SarabunPSK" pitchFamily="34" charset="-34"/>
                <a:hlinkClick r:id="rId5"/>
              </a:rPr>
              <a:t>nachuakpit.ac.th/online/course/245</a:t>
            </a:r>
            <a:r>
              <a:rPr lang="en-US" sz="20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2000" b="1" dirty="0">
                <a:latin typeface="TH SarabunPSK" pitchFamily="34" charset="-34"/>
                <a:cs typeface="TH SarabunPSK" pitchFamily="34" charset="-34"/>
              </a:rPr>
            </a:br>
            <a:r>
              <a:rPr lang="en-US" sz="2000" b="1" dirty="0" smtClean="0">
                <a:latin typeface="TH SarabunPSK" pitchFamily="34" charset="-34"/>
                <a:cs typeface="TH SarabunPSK" pitchFamily="34" charset="-34"/>
                <a:hlinkClick r:id="rId6"/>
              </a:rPr>
              <a:t>https://nachuakpit.ac.th/online/course/304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572000" y="6021288"/>
            <a:ext cx="2376264" cy="7682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เทคโนโลยีการคำนวณ ม.</a:t>
            </a:r>
            <a:r>
              <a:rPr lang="en-US" sz="2000" b="1" dirty="0" smtClean="0">
                <a:latin typeface="TH SarabunPSK" pitchFamily="34" charset="-34"/>
                <a:cs typeface="TH SarabunPSK" pitchFamily="34" charset="-34"/>
              </a:rPr>
              <a:t>1</a:t>
            </a:r>
            <a:br>
              <a:rPr lang="en-US" sz="2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เทคโนโลยีการคำนวณ ม.</a:t>
            </a:r>
            <a:r>
              <a:rPr lang="en-US" sz="2000" b="1" dirty="0" smtClean="0">
                <a:latin typeface="TH SarabunPSK" pitchFamily="34" charset="-34"/>
                <a:cs typeface="TH SarabunPSK" pitchFamily="34" charset="-34"/>
              </a:rPr>
              <a:t>4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4079617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919" y="5949280"/>
            <a:ext cx="971550" cy="7810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8900" y="2940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endParaRPr lang="en-US" sz="180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สี่เหลี่ยมมุมมน 3"/>
          <p:cNvSpPr/>
          <p:nvPr/>
        </p:nvSpPr>
        <p:spPr>
          <a:xfrm>
            <a:off x="971600" y="692696"/>
            <a:ext cx="4248472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กิจกรรมพัฒนา</a:t>
            </a:r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ผู้เรียน</a:t>
            </a:r>
            <a:r>
              <a:rPr lang="en-US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2/2563</a:t>
            </a:r>
            <a:endParaRPr lang="th-TH" sz="32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886127"/>
              </p:ext>
            </p:extLst>
          </p:nvPr>
        </p:nvGraphicFramePr>
        <p:xfrm>
          <a:off x="592760" y="1700808"/>
          <a:ext cx="7776863" cy="35668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66417"/>
                <a:gridCol w="3988516"/>
                <a:gridCol w="743859"/>
                <a:gridCol w="867106"/>
                <a:gridCol w="743859"/>
                <a:gridCol w="867106"/>
              </a:tblGrid>
              <a:tr h="810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ที่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กิจกรรมพัฒนาผู้เรียน และชุมนุม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ชั้น /ห้อง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จำนวนนักเรียน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ผ่าน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ไม่ผ่าน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5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ลูกเสือ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5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 err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ยุว</a:t>
                      </a: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กาชาด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10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ผู้บำเพ็ญประโยชน์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5/1-5/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9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101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101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5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ชุมนุมคอมพิวเตอร์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ม.ปลาย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16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16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5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 </a:t>
                      </a:r>
                      <a:r>
                        <a:rPr lang="th-TH" sz="2400" b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1/7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40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40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459325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919" y="5949280"/>
            <a:ext cx="971550" cy="7810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8900" y="2940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endParaRPr lang="en-US" sz="180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สี่เหลี่ยมมุมมน 3"/>
          <p:cNvSpPr/>
          <p:nvPr/>
        </p:nvSpPr>
        <p:spPr>
          <a:xfrm>
            <a:off x="924029" y="448377"/>
            <a:ext cx="3240360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ครูที่ปรึกษา</a:t>
            </a:r>
            <a:endParaRPr lang="th-TH" sz="32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83314"/>
              </p:ext>
            </p:extLst>
          </p:nvPr>
        </p:nvGraphicFramePr>
        <p:xfrm>
          <a:off x="923511" y="1316265"/>
          <a:ext cx="7200800" cy="18571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348520"/>
                <a:gridCol w="1185317"/>
                <a:gridCol w="1185317"/>
                <a:gridCol w="1481646"/>
              </a:tblGrid>
              <a:tr h="5895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ชั้น / ห้อง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จำนวนนักเรียน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รวมทั้งสิ้น (คน)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95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>
                          <a:effectLst/>
                          <a:latin typeface="Cordia New"/>
                          <a:ea typeface="SimSun"/>
                          <a:cs typeface="TH SarabunPSK"/>
                        </a:rPr>
                        <a:t>ชาย (คน)</a:t>
                      </a:r>
                      <a:endParaRPr lang="en-US" sz="2800" b="1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หญิง (คน)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79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มัธยมศึกษาปีที่ </a:t>
                      </a:r>
                      <a:r>
                        <a:rPr lang="en-US" sz="2800" b="1" dirty="0" smtClean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1/7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18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22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40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8" name="สี่เหลี่ยมมุมมน 3"/>
          <p:cNvSpPr/>
          <p:nvPr/>
        </p:nvSpPr>
        <p:spPr>
          <a:xfrm>
            <a:off x="919224" y="3397250"/>
            <a:ext cx="3240360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งานพิเศษ</a:t>
            </a:r>
            <a:endParaRPr lang="th-TH" sz="32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948860" y="4293096"/>
            <a:ext cx="6552728" cy="95410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1. </a:t>
            </a:r>
            <a:r>
              <a:rPr lang="th-TH" b="1" dirty="0" smtClean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เลข</a:t>
            </a:r>
            <a:r>
              <a:rPr lang="th-TH" b="1" dirty="0" smtClean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านุการ</a:t>
            </a:r>
            <a:r>
              <a:rPr lang="th-TH" b="1" dirty="0" smtClean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ระดับ </a:t>
            </a:r>
            <a:r>
              <a:rPr lang="th-TH" b="1" dirty="0" smtClean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ม.</a:t>
            </a:r>
            <a:r>
              <a:rPr lang="en-US" b="1" dirty="0" smtClean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1 		</a:t>
            </a:r>
            <a:r>
              <a:rPr lang="th-TH" b="1" dirty="0" smtClean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ฝ่ายวิชาการ</a:t>
            </a:r>
            <a:r>
              <a:rPr lang="en-US" b="1" dirty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/>
            </a:r>
            <a:br>
              <a:rPr lang="en-US" b="1" dirty="0">
                <a:solidFill>
                  <a:srgbClr val="002060"/>
                </a:solidFill>
                <a:latin typeface="TH SarabunPSK" pitchFamily="34" charset="-34"/>
                <a:ea typeface="SimSun"/>
                <a:cs typeface="TH SarabunPSK" pitchFamily="34" charset="-34"/>
              </a:rPr>
            </a:br>
            <a:endParaRPr lang="en-US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2623923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051720" y="71426"/>
            <a:ext cx="5328592" cy="71438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การจัดทำแผนการจัดการเรียนรู้</a:t>
            </a:r>
            <a:endParaRPr lang="th-TH" sz="4000" b="1" dirty="0">
              <a:solidFill>
                <a:srgbClr val="0070C0"/>
              </a:solidFill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8384" y="785811"/>
            <a:ext cx="600184" cy="571480"/>
          </a:xfrm>
          <a:prstGeom prst="rect">
            <a:avLst/>
          </a:prstGeom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580622"/>
              </p:ext>
            </p:extLst>
          </p:nvPr>
        </p:nvGraphicFramePr>
        <p:xfrm>
          <a:off x="467546" y="908720"/>
          <a:ext cx="7668851" cy="13832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2053"/>
                <a:gridCol w="1170319"/>
                <a:gridCol w="3874736"/>
                <a:gridCol w="1202396"/>
                <a:gridCol w="1219347"/>
              </a:tblGrid>
              <a:tr h="5412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ที่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รหัสวิชา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สาระการเรียนรู้/รายวิชา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ระดับชั้น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จำนวน/แผน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29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ว</a:t>
                      </a:r>
                      <a:r>
                        <a:rPr lang="en-US" sz="2800" b="1" dirty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 </a:t>
                      </a:r>
                      <a:r>
                        <a:rPr lang="en-US" sz="2800" b="1" dirty="0" smtClean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21104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43200" algn="ctr"/>
                          <a:tab pos="5486400" algn="r"/>
                        </a:tabLst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เทคโนโลยีการคำนวณ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 smtClean="0">
                          <a:effectLst/>
                          <a:latin typeface="Cordia New"/>
                          <a:ea typeface="SimSun"/>
                          <a:cs typeface="TH SarabunPSK"/>
                        </a:rPr>
                        <a:t>ม.</a:t>
                      </a:r>
                      <a:r>
                        <a:rPr lang="en-US" sz="2800" b="1" dirty="0" smtClean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H SarabunPSK"/>
                          <a:ea typeface="SimSun"/>
                          <a:cs typeface="Angsana New"/>
                        </a:rPr>
                        <a:t>10</a:t>
                      </a:r>
                      <a:endParaRPr lang="en-US" sz="2800" b="1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สี่เหลี่ยมมุมมน 3"/>
          <p:cNvSpPr/>
          <p:nvPr/>
        </p:nvSpPr>
        <p:spPr>
          <a:xfrm>
            <a:off x="1907704" y="2395990"/>
            <a:ext cx="5328592" cy="71438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ผลิตสื่อ / นวัตกรรม  </a:t>
            </a:r>
            <a:r>
              <a:rPr lang="th-TH" sz="3600" b="1" u="dotted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3600" b="1" u="dotted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6</a:t>
            </a:r>
            <a:r>
              <a:rPr lang="th-TH" sz="3600" b="1" u="dotted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ชิ้น </a:t>
            </a: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274568"/>
              </p:ext>
            </p:extLst>
          </p:nvPr>
        </p:nvGraphicFramePr>
        <p:xfrm>
          <a:off x="646956" y="3356992"/>
          <a:ext cx="7416824" cy="32918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45742"/>
                <a:gridCol w="5717542"/>
                <a:gridCol w="1153540"/>
              </a:tblGrid>
              <a:tr h="381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ที่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ชื่อ</a:t>
                      </a: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สื่อ/นวัตกรรม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จำนวน (ชิ้น)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บทเรียนบนระบบเครือข่าย เกี่ยวกับเรื่องที่สอน</a:t>
                      </a:r>
                      <a:endParaRPr lang="en-US" sz="24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ใบความรู้เกี่ยวกับเทคโนโลยีการคำนวณ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6</a:t>
                      </a:r>
                      <a:endParaRPr lang="en-US" sz="28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คลิปวีดีโอ </a:t>
                      </a:r>
                      <a:endParaRPr lang="en-US" sz="24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6</a:t>
                      </a:r>
                      <a:endParaRPr lang="en-US" sz="28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บทเรียนออนไลน์</a:t>
                      </a:r>
                      <a:endParaRPr lang="en-US" sz="24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หนังสือวิทยาการคำนวณ</a:t>
                      </a:r>
                      <a:endParaRPr lang="en-US" sz="24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2</a:t>
                      </a:r>
                      <a:endParaRPr lang="en-US" sz="28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Powerpoint</a:t>
                      </a: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 </a:t>
                      </a:r>
                      <a:r>
                        <a:rPr lang="th-TH" sz="2400" b="1" dirty="0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เกี่ยวกับเทคโนโลยีการคำนวณ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5</a:t>
                      </a:r>
                      <a:endParaRPr lang="en-US" sz="2800" b="1" dirty="0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317741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683568" y="151595"/>
            <a:ext cx="7848872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จัดทำหน่วยการเรียนรู้แบบ</a:t>
            </a:r>
            <a:r>
              <a:rPr lang="th-TH" sz="3200" b="1" dirty="0" err="1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บูรณา</a:t>
            </a:r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การ (การจัดการเรียนการสอนแบบ </a:t>
            </a:r>
            <a:r>
              <a:rPr lang="en-US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STEM</a:t>
            </a:r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และถอดบทเรียนเกี่ยวกับปรัชญาเศรษฐกิจพอเพียง) ได้แก่</a:t>
            </a:r>
            <a:endParaRPr lang="en-US" sz="32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4592" y="785811"/>
            <a:ext cx="600184" cy="571480"/>
          </a:xfrm>
          <a:prstGeom prst="rect">
            <a:avLst/>
          </a:prstGeom>
        </p:spPr>
      </p:pic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098271"/>
              </p:ext>
            </p:extLst>
          </p:nvPr>
        </p:nvGraphicFramePr>
        <p:xfrm>
          <a:off x="1187499" y="1377101"/>
          <a:ext cx="7056784" cy="18025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68394"/>
                <a:gridCol w="4921687"/>
                <a:gridCol w="1266703"/>
              </a:tblGrid>
              <a:tr h="474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หน่วยที่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9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/>
                      </a:r>
                      <a:br>
                        <a:rPr lang="th-TH" sz="9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</a:br>
                      <a:r>
                        <a:rPr lang="th-TH" sz="28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เรื่อง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จำนวนชั่วโมง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4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ถอดบทเรียนเกี่ยวกับปรัชญาเศรษฐกิจพอเพียง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7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2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การจัดการเรียนการสอนแบบ </a:t>
                      </a: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STEM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7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สี่เหลี่ยมมุมมน 3"/>
          <p:cNvSpPr/>
          <p:nvPr/>
        </p:nvSpPr>
        <p:spPr>
          <a:xfrm>
            <a:off x="899592" y="3645024"/>
            <a:ext cx="2791740" cy="86409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600" dirty="0">
                <a:solidFill>
                  <a:srgbClr val="002060"/>
                </a:solidFill>
              </a:rPr>
              <a:t>จัดทำวิจัยในชั้นเรียน </a:t>
            </a:r>
            <a:endParaRPr lang="en-US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591382"/>
              </p:ext>
            </p:extLst>
          </p:nvPr>
        </p:nvGraphicFramePr>
        <p:xfrm>
          <a:off x="1259632" y="4725144"/>
          <a:ext cx="6840760" cy="17068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7670"/>
                <a:gridCol w="4268470"/>
                <a:gridCol w="21646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ที่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เรื่อง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ระดับชั้น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"การพัฒนาผลสัมฤทธิ์ทางการเรียน </a:t>
                      </a:r>
                      <a:r>
                        <a:rPr lang="en-US" sz="28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/>
                      </a:r>
                      <a:br>
                        <a:rPr lang="en-US" sz="28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</a:br>
                      <a:r>
                        <a:rPr lang="th-TH" sz="28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ด้วย</a:t>
                      </a: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บทเรียนออนไลน์ เรื่อง </a:t>
                      </a:r>
                      <a:r>
                        <a:rPr lang="th-TH" sz="28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การทำหนังสั้น</a:t>
                      </a:r>
                      <a:r>
                        <a:rPr lang="th-TH" sz="2800" b="1" baseline="0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 </a:t>
                      </a:r>
                      <a:r>
                        <a:rPr lang="th-TH" sz="28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ชั้น</a:t>
                      </a: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มัธยมศึกษาปีที่ 4 "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ม.</a:t>
                      </a:r>
                      <a:r>
                        <a:rPr lang="en-US" sz="28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4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317741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683568" y="151595"/>
            <a:ext cx="7848872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จัดทำหน่วยการเรียนรู้แบบ</a:t>
            </a:r>
            <a:r>
              <a:rPr lang="th-TH" sz="3200" b="1" dirty="0" err="1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บูรณา</a:t>
            </a:r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การ (การจัดการเรียนการสอนแบบ </a:t>
            </a:r>
            <a:r>
              <a:rPr lang="en-US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STEM</a:t>
            </a:r>
            <a:r>
              <a:rPr lang="th-TH" sz="32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และ</a:t>
            </a:r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ถอดบทเรียนเกี่ยวกับปรัชญาเศรษฐกิจพอเพียง) ได้แก่</a:t>
            </a:r>
            <a:endParaRPr lang="en-US" sz="32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4592" y="785811"/>
            <a:ext cx="600184" cy="571480"/>
          </a:xfrm>
          <a:prstGeom prst="rect">
            <a:avLst/>
          </a:prstGeom>
        </p:spPr>
      </p:pic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843265"/>
              </p:ext>
            </p:extLst>
          </p:nvPr>
        </p:nvGraphicFramePr>
        <p:xfrm>
          <a:off x="1187499" y="1377101"/>
          <a:ext cx="7056784" cy="18025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68394"/>
                <a:gridCol w="4921687"/>
                <a:gridCol w="1266703"/>
              </a:tblGrid>
              <a:tr h="474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หน่วยที่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9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/>
                      </a:r>
                      <a:br>
                        <a:rPr lang="th-TH" sz="9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</a:br>
                      <a:r>
                        <a:rPr lang="th-TH" sz="2800" b="1" dirty="0" smtClean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เรื่อง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จำนวนชั่วโมง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4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ถอดบทเรียนเกี่ยวกับปรัชญาเศรษฐกิจพอเพียง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7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2</a:t>
                      </a:r>
                      <a:endParaRPr lang="en-US" sz="2400" b="1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การจัดการเรียนการสอนแบบ </a:t>
                      </a: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STEM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7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สี่เหลี่ยมมุมมน 3"/>
          <p:cNvSpPr/>
          <p:nvPr/>
        </p:nvSpPr>
        <p:spPr>
          <a:xfrm>
            <a:off x="899592" y="3645024"/>
            <a:ext cx="2791740" cy="86409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600" dirty="0">
                <a:solidFill>
                  <a:srgbClr val="002060"/>
                </a:solidFill>
              </a:rPr>
              <a:t>จัดทำวิจัยในชั้นเรียน </a:t>
            </a:r>
            <a:endParaRPr lang="en-US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09814"/>
              </p:ext>
            </p:extLst>
          </p:nvPr>
        </p:nvGraphicFramePr>
        <p:xfrm>
          <a:off x="1259632" y="4725144"/>
          <a:ext cx="6840760" cy="17068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7670"/>
                <a:gridCol w="4268470"/>
                <a:gridCol w="21646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ที่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เรื่อง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ระดับชั้น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"การพัฒนาผลสัมฤทธิ์ทางการเรียน ด้วยบทเรียนออนไลน์ เรื่อง เทคโนโลยีน่ารู้ ชั้นมัธยมศึกษาปีที่ 4 "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ม.</a:t>
                      </a:r>
                      <a:r>
                        <a:rPr lang="en-US" sz="2800" b="1" dirty="0">
                          <a:solidFill>
                            <a:srgbClr val="002060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4</a:t>
                      </a:r>
                      <a:endParaRPr lang="en-US" sz="28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017782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611560" y="151595"/>
            <a:ext cx="576064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600" dirty="0">
                <a:solidFill>
                  <a:srgbClr val="002060"/>
                </a:solidFill>
              </a:rPr>
              <a:t>การนำ/มอบหมายงาน นักเรียนไปศึกษาค้นคว้า</a:t>
            </a:r>
            <a:r>
              <a:rPr lang="th-TH" sz="3600" dirty="0" smtClean="0">
                <a:solidFill>
                  <a:srgbClr val="002060"/>
                </a:solidFill>
              </a:rPr>
              <a:t>/</a:t>
            </a:r>
            <a:br>
              <a:rPr lang="th-TH" sz="3600" dirty="0" smtClean="0">
                <a:solidFill>
                  <a:srgbClr val="002060"/>
                </a:solidFill>
              </a:rPr>
            </a:br>
            <a:r>
              <a:rPr lang="th-TH" sz="3600" dirty="0" smtClean="0">
                <a:solidFill>
                  <a:srgbClr val="002060"/>
                </a:solidFill>
              </a:rPr>
              <a:t>ใช้</a:t>
            </a:r>
            <a:r>
              <a:rPr lang="th-TH" sz="3600" dirty="0">
                <a:solidFill>
                  <a:srgbClr val="002060"/>
                </a:solidFill>
              </a:rPr>
              <a:t>แหล่งเรียนรู้นอก</a:t>
            </a:r>
            <a:r>
              <a:rPr lang="th-TH" sz="3600" dirty="0" smtClean="0">
                <a:solidFill>
                  <a:srgbClr val="002060"/>
                </a:solidFill>
              </a:rPr>
              <a:t>โรงเรียน</a:t>
            </a:r>
            <a:endParaRPr lang="en-US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4592" y="785811"/>
            <a:ext cx="600184" cy="571480"/>
          </a:xfrm>
          <a:prstGeom prst="rect">
            <a:avLst/>
          </a:prstGeom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715843"/>
              </p:ext>
            </p:extLst>
          </p:nvPr>
        </p:nvGraphicFramePr>
        <p:xfrm>
          <a:off x="467543" y="1353161"/>
          <a:ext cx="8064896" cy="419393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14391"/>
                <a:gridCol w="2307824"/>
                <a:gridCol w="4190157"/>
                <a:gridCol w="1152524"/>
              </a:tblGrid>
              <a:tr h="381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ที่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ชื่อแหล่งเรียนรู้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เรื่อง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จำนวนครั้ง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639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Internet,</a:t>
                      </a:r>
                      <a:r>
                        <a:rPr lang="th-TH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หนังสือเรียน</a:t>
                      </a: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,</a:t>
                      </a:r>
                      <a:r>
                        <a:rPr lang="en-US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ห้องสมุด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แนวคิดเชิงนามธรรม ระดับ ม.</a:t>
                      </a:r>
                      <a:r>
                        <a:rPr lang="en-US" sz="2800" b="1" dirty="0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 dirty="0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Internet,</a:t>
                      </a:r>
                      <a:r>
                        <a:rPr lang="th-TH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หนังสือเรียน</a:t>
                      </a: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,</a:t>
                      </a:r>
                      <a:r>
                        <a:rPr lang="en-US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ห้องสมุด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แนวคิดเชิงคำนวณ ม.</a:t>
                      </a:r>
                      <a:r>
                        <a:rPr lang="en-US" sz="2800" b="1" dirty="0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4 </a:t>
                      </a:r>
                      <a:endParaRPr lang="en-US" sz="2800" b="1" dirty="0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Internet,</a:t>
                      </a:r>
                      <a:r>
                        <a:rPr lang="th-TH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หนังสือเรียน</a:t>
                      </a: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,</a:t>
                      </a:r>
                      <a:r>
                        <a:rPr lang="en-US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ห้องสมุด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การแก้ปัญหา ม.</a:t>
                      </a:r>
                      <a:r>
                        <a:rPr lang="en-US" sz="2800" b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Internet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การแก้ปัญหาและขั้นตอนวิธี ม.</a:t>
                      </a:r>
                      <a:r>
                        <a:rPr lang="en-US" sz="2800" b="1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4</a:t>
                      </a:r>
                      <a:endParaRPr lang="en-US" sz="2800" b="1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5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Internet,</a:t>
                      </a:r>
                      <a:r>
                        <a:rPr lang="th-TH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หนังสือเรียน</a:t>
                      </a: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,</a:t>
                      </a:r>
                      <a:r>
                        <a:rPr lang="en-US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ห้องสมุด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การเขียนโปรแกรมด้วยภาษาไพทอน ม.</a:t>
                      </a:r>
                      <a:r>
                        <a:rPr lang="en-US" sz="2800" b="1" dirty="0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1</a:t>
                      </a:r>
                      <a:endParaRPr lang="en-US" sz="2800" b="1" dirty="0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6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Internet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800" b="1" dirty="0">
                          <a:solidFill>
                            <a:srgbClr val="1903BD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การพัฒนาโครงงานด้วยหนังสั้น ม.</a:t>
                      </a:r>
                      <a:r>
                        <a:rPr lang="en-US" sz="2800" b="1" dirty="0">
                          <a:solidFill>
                            <a:srgbClr val="1903BD"/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4</a:t>
                      </a:r>
                      <a:endParaRPr lang="en-US" sz="2800" b="1" dirty="0">
                        <a:solidFill>
                          <a:srgbClr val="1903BD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b="1" dirty="0" smtClean="0">
                          <a:solidFill>
                            <a:srgbClr val="1903BD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1903BD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582084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611560" y="151596"/>
            <a:ext cx="5544616" cy="9199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</a:rPr>
              <a:t>ภาพผลงานนักเรียน</a:t>
            </a:r>
            <a:endParaRPr lang="en-US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4592" y="785811"/>
            <a:ext cx="600184" cy="57148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589856" y="1196751"/>
            <a:ext cx="3622104" cy="2088233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4610176" y="3717032"/>
            <a:ext cx="3744416" cy="2088233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611560" y="3717031"/>
            <a:ext cx="3622104" cy="2088233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614463" y="1196753"/>
            <a:ext cx="3557937" cy="2088232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04638" y="5903893"/>
            <a:ext cx="76110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hlinkClick r:id="rId7"/>
              </a:rPr>
              <a:t>https://</a:t>
            </a:r>
            <a:r>
              <a:rPr lang="en-US" dirty="0" smtClean="0">
                <a:solidFill>
                  <a:srgbClr val="0070C0"/>
                </a:solidFill>
                <a:hlinkClick r:id="rId7"/>
              </a:rPr>
              <a:t>www.youtube.com/results?search_query=Ningtomeetyou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1798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843808" y="188641"/>
            <a:ext cx="4752528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2060"/>
                </a:solidFill>
                <a:ea typeface="SimSun"/>
                <a:cs typeface="TH SarabunPSK"/>
              </a:rPr>
              <a:t>การจัดกิจกรรมการเรียนการสอน</a:t>
            </a:r>
            <a:endParaRPr lang="th-TH" sz="4000" b="1" dirty="0">
              <a:solidFill>
                <a:srgbClr val="002060"/>
              </a:solidFill>
            </a:endParaRPr>
          </a:p>
        </p:txBody>
      </p:sp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5" y="6076950"/>
            <a:ext cx="971550" cy="7810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8900" y="2940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endParaRPr lang="en-US" sz="180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539552" y="1020956"/>
            <a:ext cx="8229600" cy="5069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ปฏิบัติ</a:t>
            </a:r>
            <a:r>
              <a:rPr kumimoji="0" lang="th-TH" sz="36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หน้าที่หลักเกี่ยวกับการจัดการเรียนการสอน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	</a:t>
            </a:r>
            <a:r>
              <a:rPr kumimoji="0" lang="th-TH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จัดการ</a:t>
            </a:r>
            <a:r>
              <a:rPr kumimoji="0" lang="th-TH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เรียนการสอนที่ส่งเสริมการ</a:t>
            </a:r>
            <a:r>
              <a:rPr kumimoji="0" lang="th-TH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เรียนรู้ด้วยตนเอง</a:t>
            </a:r>
            <a:r>
              <a:rPr lang="th-TH" sz="3600" kern="0" dirty="0">
                <a:solidFill>
                  <a:srgbClr val="002060"/>
                </a:solidFill>
                <a:cs typeface="Angsana New"/>
              </a:rPr>
              <a:t> </a:t>
            </a:r>
            <a:r>
              <a:rPr lang="th-TH" sz="3600" kern="0" dirty="0" smtClean="0">
                <a:solidFill>
                  <a:srgbClr val="002060"/>
                </a:solidFill>
                <a:cs typeface="Angsana New"/>
              </a:rPr>
              <a:t>เน้นผู้เรียนเป็นสำคัญ โดยครูเป็นผู้แนะนำ  </a:t>
            </a:r>
            <a:r>
              <a:rPr kumimoji="0" lang="th-TH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ยึด</a:t>
            </a:r>
            <a:r>
              <a:rPr kumimoji="0" lang="th-TH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หลักว่าผู้เรียนทุกคนมีความสามารถเรียนรู้และพัฒนาตนเองได้ </a:t>
            </a:r>
            <a:r>
              <a:rPr kumimoji="0" lang="th-TH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 กระบวนการ</a:t>
            </a:r>
            <a:r>
              <a:rPr kumimoji="0" lang="th-TH" sz="3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Angsana New"/>
              </a:rPr>
              <a:t>จัดการศึกษาส่งเสริมให้ผู้เรียนสามารถพัฒนาตามธรรมชาติและเต็มตามศักยภาพ สามารถพัฒนาผู้เรียนให้มีความรู้ ทักษะ คุณลักษณะ และสมรรถนะที่สำคัญตามหลักสูตร มีการบริหารจัดการชั้นเรียน อบรมบ่มนิสัยให้ผู้เรียนมีวินัย คุณธรรม จริยธรรม และคุณลักษณะอันพึงประสงค์</a:t>
            </a:r>
          </a:p>
        </p:txBody>
      </p:sp>
    </p:spTree>
    <p:extLst>
      <p:ext uri="{BB962C8B-B14F-4D97-AF65-F5344CB8AC3E}">
        <p14:creationId xmlns:p14="http://schemas.microsoft.com/office/powerpoint/2010/main" val="377793895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1907704" y="188641"/>
            <a:ext cx="6264696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2060"/>
                </a:solidFill>
                <a:ea typeface="SimSun"/>
                <a:cs typeface="TH SarabunPSK"/>
              </a:rPr>
              <a:t>ภาพการ</a:t>
            </a:r>
            <a:r>
              <a:rPr lang="th-TH" sz="4000" b="1" dirty="0">
                <a:solidFill>
                  <a:srgbClr val="002060"/>
                </a:solidFill>
                <a:ea typeface="SimSun"/>
                <a:cs typeface="TH SarabunPSK"/>
              </a:rPr>
              <a:t>จัดกิจกรรมการเรียนการสอน</a:t>
            </a:r>
            <a:endParaRPr lang="th-TH" sz="4000" b="1" dirty="0">
              <a:solidFill>
                <a:srgbClr val="002060"/>
              </a:solidFill>
            </a:endParaRPr>
          </a:p>
        </p:txBody>
      </p:sp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5" y="6076950"/>
            <a:ext cx="971550" cy="7810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8900" y="2940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endParaRPr lang="en-US" sz="180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755576" y="1412776"/>
            <a:ext cx="3600400" cy="216024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4716016" y="1406185"/>
            <a:ext cx="3600400" cy="216024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722519" y="4077072"/>
            <a:ext cx="3600400" cy="216024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755244" y="4077072"/>
            <a:ext cx="3600400" cy="2160240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52797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1907704" y="188641"/>
            <a:ext cx="6264696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2060"/>
                </a:solidFill>
                <a:ea typeface="SimSun"/>
                <a:cs typeface="TH SarabunPSK"/>
              </a:rPr>
              <a:t>ภาพการ</a:t>
            </a:r>
            <a:r>
              <a:rPr lang="th-TH" sz="4000" b="1" dirty="0">
                <a:solidFill>
                  <a:srgbClr val="002060"/>
                </a:solidFill>
                <a:ea typeface="SimSun"/>
                <a:cs typeface="TH SarabunPSK"/>
              </a:rPr>
              <a:t>จัดกิจกรรมการเรียนการสอน</a:t>
            </a:r>
            <a:endParaRPr lang="th-TH" sz="4000" b="1" dirty="0">
              <a:solidFill>
                <a:srgbClr val="002060"/>
              </a:solidFill>
            </a:endParaRPr>
          </a:p>
        </p:txBody>
      </p:sp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5" y="6076950"/>
            <a:ext cx="971550" cy="7810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8900" y="2940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endParaRPr lang="en-US" sz="180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755576" y="1412776"/>
            <a:ext cx="3600400" cy="216024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4716016" y="1406185"/>
            <a:ext cx="3600400" cy="216024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722519" y="4077072"/>
            <a:ext cx="3600400" cy="216024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755244" y="4077072"/>
            <a:ext cx="3600400" cy="2160240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79647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1907704" y="188641"/>
            <a:ext cx="6264696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2060"/>
                </a:solidFill>
                <a:ea typeface="SimSun"/>
                <a:cs typeface="TH SarabunPSK"/>
              </a:rPr>
              <a:t>ภาพการ</a:t>
            </a:r>
            <a:r>
              <a:rPr lang="th-TH" sz="4000" b="1" dirty="0">
                <a:solidFill>
                  <a:srgbClr val="002060"/>
                </a:solidFill>
                <a:ea typeface="SimSun"/>
                <a:cs typeface="TH SarabunPSK"/>
              </a:rPr>
              <a:t>จัดกิจกรรมการเรียนการสอน</a:t>
            </a:r>
            <a:endParaRPr lang="th-TH" sz="4000" b="1" dirty="0">
              <a:solidFill>
                <a:srgbClr val="002060"/>
              </a:solidFill>
            </a:endParaRPr>
          </a:p>
        </p:txBody>
      </p:sp>
      <p:pic>
        <p:nvPicPr>
          <p:cNvPr id="5" name="รูปภาพ 4" descr="35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5" y="6076950"/>
            <a:ext cx="971550" cy="78105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8900" y="2940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43200" algn="ctr"/>
                <a:tab pos="5486400" algn="r"/>
              </a:tabLst>
            </a:pPr>
            <a:endParaRPr lang="en-US" sz="180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755576" y="1412776"/>
            <a:ext cx="3600400" cy="216024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4716016" y="1406185"/>
            <a:ext cx="3600400" cy="216024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722519" y="4077072"/>
            <a:ext cx="3600400" cy="216024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755244" y="4077072"/>
            <a:ext cx="3600400" cy="2160240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39335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843808" y="71426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การพัฒนาตนเอง</a:t>
            </a:r>
            <a:endParaRPr lang="th-TH" sz="4000" b="1" dirty="0">
              <a:solidFill>
                <a:srgbClr val="0070C0"/>
              </a:solidFill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8384" y="785811"/>
            <a:ext cx="600184" cy="571480"/>
          </a:xfrm>
          <a:prstGeom prst="rect">
            <a:avLst/>
          </a:prstGeom>
        </p:spPr>
      </p:pic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498962"/>
              </p:ext>
            </p:extLst>
          </p:nvPr>
        </p:nvGraphicFramePr>
        <p:xfrm>
          <a:off x="417849" y="1159600"/>
          <a:ext cx="8280918" cy="42062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8031"/>
                <a:gridCol w="1201824"/>
                <a:gridCol w="2166318"/>
                <a:gridCol w="1785262"/>
                <a:gridCol w="1840566"/>
                <a:gridCol w="998917"/>
              </a:tblGrid>
              <a:tr h="4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ที่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วัน /เดือน/ ปี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เรื่อง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สถานที่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หน่วยงานที่จัด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หลักฐาน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0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7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17-18ตุลาคม 2563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อบรมเชิงปฏิบัติการพัฒนาครูผู้สอนวิทยาการคำนวณระดับมัธยมศึกษา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ม.ต้น (</a:t>
                      </a: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C4T)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โรงแรม</a:t>
                      </a:r>
                      <a:r>
                        <a:rPr lang="th-TH" sz="2300" b="1" dirty="0" err="1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เอส</a:t>
                      </a: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ตะวัน </a:t>
                      </a: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/>
                      </a:r>
                      <a:b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</a:b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จ.มหาสารคาม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err="1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สพ</a:t>
                      </a: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ม.</a:t>
                      </a: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26</a:t>
                      </a:r>
                      <a:r>
                        <a:rPr lang="en-US" sz="23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th-TH" sz="2300" b="1" dirty="0" err="1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สสวท</a:t>
                      </a: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. </a:t>
                      </a: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ร่วมกับ </a:t>
                      </a:r>
                      <a:r>
                        <a:rPr lang="th-TH" sz="2300" b="1" dirty="0" err="1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สพฐ</a:t>
                      </a: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.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ภาพถ่าย</a:t>
                      </a: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/</a:t>
                      </a: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เกียรติ</a:t>
                      </a:r>
                      <a:r>
                        <a:rPr lang="th-TH" sz="23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บัตร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00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8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11 สิงหาคม 2563-30 พฤศจิกายน 2563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เข้าร่วมโครงการชุมชนแห่งการเรียนรู้ (</a:t>
                      </a: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PLC) </a:t>
                      </a: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ด้านการจัดการเรียนรู้</a:t>
                      </a:r>
                      <a:r>
                        <a:rPr lang="th-TH" sz="2300" b="1" dirty="0" err="1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การในสถานการณ์แพร่ระบาดโรค </a:t>
                      </a:r>
                      <a:r>
                        <a:rPr lang="en-US" sz="23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COVID </a:t>
                      </a:r>
                      <a:r>
                        <a:rPr lang="en-US" sz="23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19 </a:t>
                      </a:r>
                      <a:endParaRPr lang="en-US" sz="23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9596" marR="595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อบรมออนไลน์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คุรุสภา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เกียรติบัตร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54944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268" y="1340768"/>
            <a:ext cx="3095989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1233334"/>
            <a:ext cx="3456384" cy="243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1399" y="4365103"/>
            <a:ext cx="3092650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สี่เหลี่ยมมุมมน 3"/>
          <p:cNvSpPr/>
          <p:nvPr/>
        </p:nvSpPr>
        <p:spPr>
          <a:xfrm>
            <a:off x="1084008" y="260648"/>
            <a:ext cx="6440319" cy="69327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เกียรติบัตรและภาพประกอบการพัฒนาตนเอง</a:t>
            </a:r>
            <a:endParaRPr lang="th-TH" sz="4000" b="1" dirty="0">
              <a:solidFill>
                <a:srgbClr val="0070C0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48" y="4097324"/>
            <a:ext cx="3487819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9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มุมมน 3"/>
          <p:cNvSpPr/>
          <p:nvPr/>
        </p:nvSpPr>
        <p:spPr>
          <a:xfrm>
            <a:off x="1084008" y="260648"/>
            <a:ext cx="6440319" cy="69327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เกียรติบัตรและภาพประกอบการพัฒนาตนเอง</a:t>
            </a:r>
            <a:endParaRPr lang="th-TH" sz="4000" b="1" dirty="0">
              <a:solidFill>
                <a:srgbClr val="0070C0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667659" y="1376120"/>
            <a:ext cx="4104456" cy="214801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04" y="1340768"/>
            <a:ext cx="3627437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สี่เหลี่ยมผืนผ้า 9"/>
          <p:cNvSpPr/>
          <p:nvPr/>
        </p:nvSpPr>
        <p:spPr>
          <a:xfrm>
            <a:off x="804904" y="4316386"/>
            <a:ext cx="3627437" cy="214801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 rot="5400000">
            <a:off x="5723934" y="3596498"/>
            <a:ext cx="1980713" cy="342048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มุมมน 3"/>
          <p:cNvSpPr/>
          <p:nvPr/>
        </p:nvSpPr>
        <p:spPr>
          <a:xfrm>
            <a:off x="2123728" y="289290"/>
            <a:ext cx="5662900" cy="69327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ภาพประกอบการพัฒนาตนเอง</a:t>
            </a:r>
            <a:endParaRPr lang="th-TH" sz="4000" b="1" dirty="0">
              <a:solidFill>
                <a:srgbClr val="0070C0"/>
              </a:solidFill>
            </a:endParaRP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899592" y="4061156"/>
            <a:ext cx="3600400" cy="2160240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733872" y="1406185"/>
            <a:ext cx="3600400" cy="216024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4694312" y="1400630"/>
            <a:ext cx="3600400" cy="216024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4694312" y="4070481"/>
            <a:ext cx="3600400" cy="216024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987824" y="116632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รางวัลที่เคยได้รับ</a:t>
            </a: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5996" y="5589240"/>
            <a:ext cx="1123245" cy="1069525"/>
          </a:xfrm>
          <a:prstGeom prst="rect">
            <a:avLst/>
          </a:prstGeom>
        </p:spPr>
      </p:pic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2165"/>
              </p:ext>
            </p:extLst>
          </p:nvPr>
        </p:nvGraphicFramePr>
        <p:xfrm>
          <a:off x="467544" y="1196752"/>
          <a:ext cx="8208911" cy="367655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23580"/>
                <a:gridCol w="1124621"/>
                <a:gridCol w="3420351"/>
                <a:gridCol w="1867830"/>
                <a:gridCol w="1372529"/>
              </a:tblGrid>
              <a:tr h="735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ที่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วัน/เดือน/ปี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รางวัล/เกียรติคุณ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หน่วยงานที่มอบ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หลักฐาน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70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12 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มีนาคม</a:t>
                      </a:r>
                      <a:r>
                        <a:rPr lang="th-TH" sz="24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2564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Times New Roman"/>
                          <a:cs typeface="TH SarabunPSK"/>
                        </a:rPr>
                        <a:t>รางวัล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Obec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Award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รอง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ชนะเลิศเหรียญทอง ด้านการใช้สื่อ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DLTV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/>
                          <a:ea typeface="SimSun"/>
                          <a:cs typeface="Angsana New"/>
                        </a:rPr>
                        <a:t> ในการจัดการเรียนการสอนระดับ  ม.ต้น ระดับเขตพื้นที่การศึกษา 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Times New Roman"/>
                          <a:cs typeface="TH SarabunPSK"/>
                        </a:rPr>
                        <a:t>สพม.มค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Times New Roman"/>
                          <a:cs typeface="TH SarabunPSK"/>
                        </a:rPr>
                        <a:t>.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ประกาศ</a:t>
                      </a:r>
                      <a:r>
                        <a:rPr lang="en-US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/>
                      </a:r>
                      <a:br>
                        <a:rPr lang="en-US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</a:br>
                      <a:r>
                        <a:rPr lang="th-TH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จาก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ordia New"/>
                          <a:ea typeface="SimSun"/>
                          <a:cs typeface="TH SarabunPSK"/>
                        </a:rPr>
                        <a:t>เขตพื้นที่การศึกษา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70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8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กุมภาพันธ์ </a:t>
                      </a:r>
                      <a:b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</a:b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2564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ครูที่ปรึกษาชมรมหนังสั้นเพื่อการศึกษา กลุ่มเด็กและเยาวชนที่มีผลงานดีเด่นสมควรได้รับการยอมรับและเป็นประโยชน์ต่อสังคม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โรงเรียนนาเชือกพิทยาสรรค์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เกียรติบัตร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สี่เหลี่ยมมุมมน 3"/>
          <p:cNvSpPr/>
          <p:nvPr/>
        </p:nvSpPr>
        <p:spPr>
          <a:xfrm>
            <a:off x="2993416" y="88337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รางวัลที่เคยได้รับ</a:t>
            </a:r>
          </a:p>
        </p:txBody>
      </p:sp>
    </p:spTree>
    <p:extLst>
      <p:ext uri="{BB962C8B-B14F-4D97-AF65-F5344CB8AC3E}">
        <p14:creationId xmlns:p14="http://schemas.microsoft.com/office/powerpoint/2010/main" val="675696432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987824" y="116632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รางวัลที่เคยได้รับ</a:t>
            </a: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8160" y="6286520"/>
            <a:ext cx="600184" cy="571480"/>
          </a:xfrm>
          <a:prstGeom prst="rect">
            <a:avLst/>
          </a:prstGeom>
        </p:spPr>
      </p:pic>
      <p:sp>
        <p:nvSpPr>
          <p:cNvPr id="7" name="สี่เหลี่ยมมุมมน 3"/>
          <p:cNvSpPr/>
          <p:nvPr/>
        </p:nvSpPr>
        <p:spPr>
          <a:xfrm>
            <a:off x="2993416" y="88337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รางวัลที่เคยได้รับ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755576" y="1412776"/>
            <a:ext cx="3749040" cy="246888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716016" y="1406185"/>
            <a:ext cx="3600400" cy="24688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733872" y="4077072"/>
            <a:ext cx="3600400" cy="256032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4694312" y="4070481"/>
            <a:ext cx="3600400" cy="246888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35700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987824" y="116632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รางวัลที่เคยได้รับ</a:t>
            </a: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8160" y="6286520"/>
            <a:ext cx="600184" cy="571480"/>
          </a:xfrm>
          <a:prstGeom prst="rect">
            <a:avLst/>
          </a:prstGeom>
        </p:spPr>
      </p:pic>
      <p:sp>
        <p:nvSpPr>
          <p:cNvPr id="7" name="สี่เหลี่ยมมุมมน 3"/>
          <p:cNvSpPr/>
          <p:nvPr/>
        </p:nvSpPr>
        <p:spPr>
          <a:xfrm>
            <a:off x="2993416" y="88337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รางวัลที่เคยได้รับ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755576" y="1412776"/>
            <a:ext cx="3749040" cy="246888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716016" y="1406185"/>
            <a:ext cx="3600400" cy="24688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733872" y="4077072"/>
            <a:ext cx="3600400" cy="256032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4694312" y="4070481"/>
            <a:ext cx="3600400" cy="246888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43914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987824" y="116632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</a:rPr>
              <a:t>รางวัลที่เคยได้รับ</a:t>
            </a: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8160" y="6286520"/>
            <a:ext cx="600184" cy="571480"/>
          </a:xfrm>
          <a:prstGeom prst="rect">
            <a:avLst/>
          </a:prstGeom>
        </p:spPr>
      </p:pic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473801"/>
              </p:ext>
            </p:extLst>
          </p:nvPr>
        </p:nvGraphicFramePr>
        <p:xfrm>
          <a:off x="827583" y="1196752"/>
          <a:ext cx="8136903" cy="392197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1572"/>
                <a:gridCol w="1952684"/>
                <a:gridCol w="2592288"/>
                <a:gridCol w="1867830"/>
                <a:gridCol w="1372529"/>
              </a:tblGrid>
              <a:tr h="735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ที่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ชื่อกิจกรรม</a:t>
                      </a:r>
                      <a:r>
                        <a:rPr lang="en-US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/</a:t>
                      </a: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โครงการ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กิจกรรม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เป้าหมาย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หลักฐาน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59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โครงการของระบบดูแลช่วยเหลือนักเรียน</a:t>
                      </a:r>
                      <a:r>
                        <a:rPr lang="th-TH" sz="22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กิจกรรมการเยี่ยมบ้านนักเรียน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เยี่ยมบ้านนักเรียน</a:t>
                      </a:r>
                      <a:r>
                        <a:rPr lang="th-TH" sz="22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100%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ภาพถ่าย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36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2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โครงการหนึ่ง</a:t>
                      </a:r>
                      <a:r>
                        <a:rPr kumimoji="0" lang="th-TH" sz="2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วันเที่ยวบ้านฉันที่นาเชือก </a:t>
                      </a:r>
                      <a:endParaRPr kumimoji="0" lang="en-US" sz="2400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ให้นักเรียนทำหนังสั้นเกี่ยวกับการท่องเที่ยวในอำเภอนาเชือก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นักเรียนได้ฝึกทักษะในการทำหนังสั้นร้อยละ</a:t>
                      </a:r>
                      <a:r>
                        <a:rPr lang="th-TH" sz="22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 </a:t>
                      </a: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80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ภาพถ่าย,ชิ้นงาน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36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3 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กิจกรรมวันสำคัญ</a:t>
                      </a:r>
                      <a:r>
                        <a:rPr kumimoji="0" lang="th-TH" sz="2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ต่าง” ของทางโรงเรียนและชุมชน</a:t>
                      </a:r>
                      <a:r>
                        <a:rPr kumimoji="0" lang="th-TH" sz="2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  </a:t>
                      </a:r>
                      <a:endParaRPr kumimoji="0" lang="en-US" sz="24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 marL="50767" marR="50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นักเรียนได้เข้าร่วมกิจกรรมสำคัญของโรงเรียนและชุมชน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ตระหนักถึงวันสำคัญของโรงเรียนและชุมชน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200" b="1" dirty="0" smtClean="0">
                          <a:solidFill>
                            <a:srgbClr val="002060"/>
                          </a:solidFill>
                          <a:effectLst/>
                          <a:latin typeface="TH SarabunPSK" pitchFamily="34" charset="-34"/>
                          <a:ea typeface="SimSun"/>
                          <a:cs typeface="TH SarabunPSK" pitchFamily="34" charset="-34"/>
                        </a:rPr>
                        <a:t>ภาพถ่าย</a:t>
                      </a:r>
                      <a:endParaRPr lang="en-US" sz="2200" b="1" dirty="0">
                        <a:solidFill>
                          <a:srgbClr val="002060"/>
                        </a:solidFill>
                        <a:effectLst/>
                        <a:latin typeface="TH SarabunPSK" pitchFamily="34" charset="-34"/>
                        <a:ea typeface="SimSun"/>
                        <a:cs typeface="TH SarabunPSK" pitchFamily="34" charset="-34"/>
                      </a:endParaRPr>
                    </a:p>
                  </a:txBody>
                  <a:tcPr marL="50767" marR="50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สี่เหลี่ยมมุมมน 3"/>
          <p:cNvSpPr/>
          <p:nvPr/>
        </p:nvSpPr>
        <p:spPr>
          <a:xfrm>
            <a:off x="2993416" y="88337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กิจกรรม</a:t>
            </a:r>
            <a:r>
              <a:rPr lang="en-US" sz="4000" b="1" dirty="0" smtClean="0">
                <a:solidFill>
                  <a:srgbClr val="0070C0"/>
                </a:solidFill>
              </a:rPr>
              <a:t>/</a:t>
            </a:r>
            <a:r>
              <a:rPr lang="th-TH" sz="4000" b="1" dirty="0" smtClean="0">
                <a:solidFill>
                  <a:srgbClr val="0070C0"/>
                </a:solidFill>
              </a:rPr>
              <a:t>โครงการดำเนินงาน</a:t>
            </a:r>
            <a:endParaRPr lang="th-TH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14325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987824" y="116632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ภาพกิจกรรม</a:t>
            </a:r>
            <a:endParaRPr lang="th-TH" sz="4000" b="1" dirty="0">
              <a:solidFill>
                <a:srgbClr val="0070C0"/>
              </a:solidFill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8160" y="6286520"/>
            <a:ext cx="600184" cy="571480"/>
          </a:xfrm>
          <a:prstGeom prst="rect">
            <a:avLst/>
          </a:prstGeom>
        </p:spPr>
      </p:pic>
      <p:sp>
        <p:nvSpPr>
          <p:cNvPr id="8" name="สี่เหลี่ยมผืนผ้ามุมมน 7"/>
          <p:cNvSpPr/>
          <p:nvPr/>
        </p:nvSpPr>
        <p:spPr>
          <a:xfrm>
            <a:off x="733872" y="1427889"/>
            <a:ext cx="3749040" cy="246888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716016" y="1406185"/>
            <a:ext cx="3600400" cy="24688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733872" y="4077072"/>
            <a:ext cx="3600400" cy="256032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4616624" y="4070481"/>
            <a:ext cx="3600400" cy="2468880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4325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2987824" y="116632"/>
            <a:ext cx="3429000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0070C0"/>
                </a:solidFill>
              </a:rPr>
              <a:t>ภาพกิจกรรม</a:t>
            </a:r>
            <a:endParaRPr lang="th-TH" sz="4000" b="1" dirty="0">
              <a:solidFill>
                <a:srgbClr val="0070C0"/>
              </a:solidFill>
            </a:endParaRPr>
          </a:p>
        </p:txBody>
      </p:sp>
      <p:pic>
        <p:nvPicPr>
          <p:cNvPr id="6" name="รูปภาพ 5" descr="เข้าสู่บทเรียน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8160" y="6286520"/>
            <a:ext cx="600184" cy="571480"/>
          </a:xfrm>
          <a:prstGeom prst="rect">
            <a:avLst/>
          </a:prstGeom>
        </p:spPr>
      </p:pic>
      <p:sp>
        <p:nvSpPr>
          <p:cNvPr id="8" name="สี่เหลี่ยมผืนผ้ามุมมน 7"/>
          <p:cNvSpPr/>
          <p:nvPr/>
        </p:nvSpPr>
        <p:spPr>
          <a:xfrm>
            <a:off x="733872" y="1427889"/>
            <a:ext cx="3749040" cy="246888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4716016" y="1406185"/>
            <a:ext cx="3600400" cy="24688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733872" y="4077072"/>
            <a:ext cx="3600400" cy="256032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4860032" y="4070481"/>
            <a:ext cx="3600400" cy="246888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8192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้วนกระดาษแนวนอน 3"/>
          <p:cNvSpPr/>
          <p:nvPr/>
        </p:nvSpPr>
        <p:spPr>
          <a:xfrm>
            <a:off x="1475656" y="1844824"/>
            <a:ext cx="6496763" cy="1717362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1903BD"/>
                </a:solidFill>
              </a:rPr>
              <a:t>ขอขอบพระคุณคณะกรรมการประเมินทุกท่าน</a:t>
            </a:r>
            <a:endParaRPr lang="th-TH" sz="4000" b="1" dirty="0">
              <a:solidFill>
                <a:srgbClr val="1903BD"/>
              </a:solidFill>
            </a:endParaRPr>
          </a:p>
        </p:txBody>
      </p:sp>
      <p:pic>
        <p:nvPicPr>
          <p:cNvPr id="6" name="รูปภาพ 5" descr="b-0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68" y="5286388"/>
            <a:ext cx="1000132" cy="100013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62321"/>
            <a:ext cx="1114425" cy="276225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1115616" y="1700808"/>
            <a:ext cx="5286412" cy="2928941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0000" b="1" dirty="0">
                <a:solidFill>
                  <a:srgbClr val="0070C0"/>
                </a:solidFill>
              </a:rPr>
              <a:t>ขอบคุณค่ะ</a:t>
            </a:r>
          </a:p>
        </p:txBody>
      </p:sp>
      <p:pic>
        <p:nvPicPr>
          <p:cNvPr id="5" name="Picture 13" descr="00024388_926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6026622"/>
            <a:ext cx="5929354" cy="45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412776"/>
            <a:ext cx="176212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1841</TotalTime>
  <Words>996</Words>
  <Application>Microsoft Office PowerPoint</Application>
  <PresentationFormat>นำเสนอทางหน้าจอ (4:3)</PresentationFormat>
  <Paragraphs>316</Paragraphs>
  <Slides>29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29</vt:i4>
      </vt:variant>
    </vt:vector>
  </HeadingPairs>
  <TitlesOfParts>
    <vt:vector size="30" baseType="lpstr">
      <vt:lpstr>เฉลียง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sKz Community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sKzXP</dc:creator>
  <cp:lastModifiedBy>piyanat</cp:lastModifiedBy>
  <cp:revision>109</cp:revision>
  <cp:lastPrinted>2021-03-20T10:58:08Z</cp:lastPrinted>
  <dcterms:created xsi:type="dcterms:W3CDTF">2001-12-31T17:30:18Z</dcterms:created>
  <dcterms:modified xsi:type="dcterms:W3CDTF">2021-03-22T07:57:25Z</dcterms:modified>
</cp:coreProperties>
</file>