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310" r:id="rId2"/>
    <p:sldId id="277" r:id="rId3"/>
    <p:sldId id="304" r:id="rId4"/>
    <p:sldId id="289" r:id="rId5"/>
    <p:sldId id="281" r:id="rId6"/>
    <p:sldId id="311" r:id="rId7"/>
    <p:sldId id="280" r:id="rId8"/>
    <p:sldId id="312" r:id="rId9"/>
    <p:sldId id="279" r:id="rId10"/>
    <p:sldId id="293" r:id="rId11"/>
    <p:sldId id="292" r:id="rId12"/>
    <p:sldId id="315" r:id="rId13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D5E6"/>
    <a:srgbClr val="EBF1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ลักษณะชุดรูปแบบ 1 - เน้น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27F97BB-C833-4FB7-BDE5-3F7075034690}" styleName="ลักษณะชุดรูปแบบ 2 - เน้น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A111915-BE36-4E01-A7E5-04B1672EAD32}" styleName="ลักษณะสีอ่อน 2 - เน้น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BDBED569-4797-4DF1-A0F4-6AAB3CD982D8}" styleName="ลักษณะสีอ่อน 3 - เน้น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91" y="40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6E901B-8B2B-4935-891D-1E4C2E0686D7}" type="datetimeFigureOut">
              <a:rPr lang="th-TH" smtClean="0"/>
              <a:t>21/03/64</a:t>
            </a:fld>
            <a:endParaRPr lang="th-TH"/>
          </a:p>
        </p:txBody>
      </p:sp>
      <p:sp>
        <p:nvSpPr>
          <p:cNvPr id="4" name="ตัวแทนรูปบนภาพนิ่ง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1ADEA8-E0CC-4A26-A17E-D79EE771565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022336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1ADEA8-E0CC-4A26-A17E-D79EE7715651}" type="slidenum">
              <a:rPr lang="th-TH" smtClean="0"/>
              <a:t>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05046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1ADEA8-E0CC-4A26-A17E-D79EE7715651}" type="slidenum">
              <a:rPr lang="th-TH" smtClean="0"/>
              <a:t>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164489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1ADEA8-E0CC-4A26-A17E-D79EE7715651}" type="slidenum">
              <a:rPr lang="th-TH" smtClean="0"/>
              <a:t>10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473068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คลิกเพื่อแก้ไขลักษณะชื่อเรื่องรองต้นแบบ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8FECB-A5B9-49A2-8438-EE7D00CB1244}" type="datetimeFigureOut">
              <a:rPr lang="th-TH" smtClean="0"/>
              <a:t>21/03/64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CA603-8147-48BB-8591-3F24ABD98F0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50668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8FECB-A5B9-49A2-8438-EE7D00CB1244}" type="datetimeFigureOut">
              <a:rPr lang="th-TH" smtClean="0"/>
              <a:t>21/03/64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CA603-8147-48BB-8591-3F24ABD98F0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5729202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8FECB-A5B9-49A2-8438-EE7D00CB1244}" type="datetimeFigureOut">
              <a:rPr lang="th-TH" smtClean="0"/>
              <a:t>21/03/64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CA603-8147-48BB-8591-3F24ABD98F0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831365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8FECB-A5B9-49A2-8438-EE7D00CB1244}" type="datetimeFigureOut">
              <a:rPr lang="th-TH" smtClean="0"/>
              <a:t>21/03/64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CA603-8147-48BB-8591-3F24ABD98F0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511136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8FECB-A5B9-49A2-8438-EE7D00CB1244}" type="datetimeFigureOut">
              <a:rPr lang="th-TH" smtClean="0"/>
              <a:t>21/03/64</a:t>
            </a:fld>
            <a:endParaRPr lang="th-TH"/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แทน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CA603-8147-48BB-8591-3F24ABD98F0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82596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8FECB-A5B9-49A2-8438-EE7D00CB1244}" type="datetimeFigureOut">
              <a:rPr lang="th-TH" smtClean="0"/>
              <a:t>21/03/64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CA603-8147-48BB-8591-3F24ABD98F0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174165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8FECB-A5B9-49A2-8438-EE7D00CB1244}" type="datetimeFigureOut">
              <a:rPr lang="th-TH" smtClean="0"/>
              <a:t>21/03/64</a:t>
            </a:fld>
            <a:endParaRPr lang="th-TH"/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CA603-8147-48BB-8591-3F24ABD98F0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224608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8FECB-A5B9-49A2-8438-EE7D00CB1244}" type="datetimeFigureOut">
              <a:rPr lang="th-TH" smtClean="0"/>
              <a:t>21/03/64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CA603-8147-48BB-8591-3F24ABD98F0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398729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8FECB-A5B9-49A2-8438-EE7D00CB1244}" type="datetimeFigureOut">
              <a:rPr lang="th-TH" smtClean="0"/>
              <a:t>21/03/64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CA603-8147-48BB-8591-3F24ABD98F0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69061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8FECB-A5B9-49A2-8438-EE7D00CB1244}" type="datetimeFigureOut">
              <a:rPr lang="th-TH" smtClean="0"/>
              <a:t>21/03/64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CA603-8147-48BB-8591-3F24ABD98F0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729336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8FECB-A5B9-49A2-8438-EE7D00CB1244}" type="datetimeFigureOut">
              <a:rPr lang="th-TH" smtClean="0"/>
              <a:t>21/03/64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CA603-8147-48BB-8591-3F24ABD98F0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04485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E8FECB-A5B9-49A2-8438-EE7D00CB1244}" type="datetimeFigureOut">
              <a:rPr lang="th-TH" smtClean="0"/>
              <a:t>21/03/64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2CA603-8147-48BB-8591-3F24ABD98F0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31803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drive/folders/1tusQAzxPKmLahK-QBIUmVfEmZUsG420S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3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แจกฟรี พื้นหลังแผ่นพับ พื้นหลังแผนพับดาวน์โหลดฟรี ภาพพื้นหลังแผ่นพับ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104"/>
            <a:ext cx="9144000" cy="6850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307297" y="2935196"/>
            <a:ext cx="532859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200" b="1" dirty="0">
                <a:latin typeface="TH SarabunPSK" pitchFamily="34" charset="-34"/>
                <a:cs typeface="TH SarabunPSK" pitchFamily="34" charset="-34"/>
              </a:rPr>
              <a:t>นายพิศุทธิ์ ลงคำ  ตำแหน่ง  ครูอัตราจ้าง</a:t>
            </a:r>
          </a:p>
          <a:p>
            <a:r>
              <a:rPr lang="th-TH" sz="3200" dirty="0"/>
              <a:t>   </a:t>
            </a:r>
            <a:endParaRPr lang="th-TH" sz="24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568152" y="5301208"/>
            <a:ext cx="8396336" cy="57606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กลุ่มสาระการเรียนรู้ศิลปะ  โรงเรียนนาเชือกพิทยาสรรค์</a:t>
            </a:r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481844" y="6021288"/>
            <a:ext cx="8568952" cy="57606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สำนักงานเขตพื้นที่การศึกษามัธยมศึกษา มหาสารคาม</a:t>
            </a:r>
            <a:r>
              <a:rPr lang="en-US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endParaRPr lang="th-TH" b="1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F96DA58D-B03E-4925-916A-6C1CE58BC3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812" y="1499623"/>
            <a:ext cx="2834886" cy="3798137"/>
          </a:xfrm>
          <a:prstGeom prst="rect">
            <a:avLst/>
          </a:prstGeom>
        </p:spPr>
      </p:pic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ABB2E363-A428-4DF1-8332-953FEDA594C0}"/>
              </a:ext>
            </a:extLst>
          </p:cNvPr>
          <p:cNvSpPr/>
          <p:nvPr/>
        </p:nvSpPr>
        <p:spPr>
          <a:xfrm>
            <a:off x="899592" y="116632"/>
            <a:ext cx="7848872" cy="12389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400" dirty="0">
                <a:solidFill>
                  <a:schemeClr val="tx1"/>
                </a:solidFill>
              </a:rPr>
              <a:t>ยินดีต้อนรับคณะกรรมการประเมินประสิทธิภาพและประสิทธิผลการปฏิบัติหน้าที่งาน</a:t>
            </a:r>
          </a:p>
        </p:txBody>
      </p:sp>
    </p:spTree>
    <p:extLst>
      <p:ext uri="{BB962C8B-B14F-4D97-AF65-F5344CB8AC3E}">
        <p14:creationId xmlns:p14="http://schemas.microsoft.com/office/powerpoint/2010/main" val="24950295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9" y="-19447"/>
            <a:ext cx="9144000" cy="6857999"/>
          </a:xfrm>
          <a:prstGeom prst="rect">
            <a:avLst/>
          </a:prstGeom>
        </p:spPr>
      </p:pic>
      <p:sp>
        <p:nvSpPr>
          <p:cNvPr id="5" name="สี่เหลี่ยมผืนผ้ามุมมน 4"/>
          <p:cNvSpPr/>
          <p:nvPr/>
        </p:nvSpPr>
        <p:spPr>
          <a:xfrm>
            <a:off x="3707903" y="533280"/>
            <a:ext cx="5248735" cy="525658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th-TH" sz="3200" b="1" u="sng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ข้อมูลส่วนตัว</a:t>
            </a:r>
          </a:p>
          <a:p>
            <a:pPr lvl="0"/>
            <a:r>
              <a:rPr lang="th-TH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ชื่อ </a:t>
            </a:r>
            <a:r>
              <a:rPr lang="th-TH" b="1" dirty="0">
                <a:solidFill>
                  <a:prstClr val="black"/>
                </a:solidFill>
                <a:latin typeface="TH SarabunPSK" pitchFamily="34" charset="-34"/>
                <a:ea typeface="SimSun"/>
                <a:cs typeface="TH SarabunPSK" pitchFamily="34" charset="-34"/>
              </a:rPr>
              <a:t>นายพิศุทธิ์ ลงคำ</a:t>
            </a:r>
          </a:p>
          <a:p>
            <a:pPr lvl="0"/>
            <a:r>
              <a:rPr lang="th-TH" b="1" dirty="0">
                <a:solidFill>
                  <a:prstClr val="black"/>
                </a:solidFill>
                <a:latin typeface="TH SarabunPSK" pitchFamily="34" charset="-34"/>
                <a:ea typeface="SimSun"/>
                <a:cs typeface="TH SarabunPSK" pitchFamily="34" charset="-34"/>
              </a:rPr>
              <a:t>เกิดวันที่ </a:t>
            </a:r>
            <a:r>
              <a:rPr lang="en-US" b="1" dirty="0">
                <a:solidFill>
                  <a:prstClr val="black"/>
                </a:solidFill>
                <a:latin typeface="TH SarabunPSK" pitchFamily="34" charset="-34"/>
                <a:ea typeface="SimSun"/>
                <a:cs typeface="TH SarabunPSK" pitchFamily="34" charset="-34"/>
              </a:rPr>
              <a:t>16 </a:t>
            </a:r>
            <a:r>
              <a:rPr lang="th-TH" b="1" dirty="0">
                <a:solidFill>
                  <a:prstClr val="black"/>
                </a:solidFill>
                <a:latin typeface="TH SarabunPSK" pitchFamily="34" charset="-34"/>
                <a:ea typeface="SimSun"/>
                <a:cs typeface="TH SarabunPSK" pitchFamily="34" charset="-34"/>
              </a:rPr>
              <a:t>กุมภาพันธ์ พ</a:t>
            </a:r>
            <a:r>
              <a:rPr lang="en-US" b="1" dirty="0">
                <a:solidFill>
                  <a:prstClr val="black"/>
                </a:solidFill>
                <a:latin typeface="TH SarabunPSK" pitchFamily="34" charset="-34"/>
                <a:ea typeface="SimSun"/>
                <a:cs typeface="TH SarabunPSK" pitchFamily="34" charset="-34"/>
              </a:rPr>
              <a:t>.</a:t>
            </a:r>
            <a:r>
              <a:rPr lang="th-TH" b="1" dirty="0">
                <a:solidFill>
                  <a:prstClr val="black"/>
                </a:solidFill>
                <a:latin typeface="TH SarabunPSK" pitchFamily="34" charset="-34"/>
                <a:ea typeface="SimSun"/>
                <a:cs typeface="TH SarabunPSK" pitchFamily="34" charset="-34"/>
              </a:rPr>
              <a:t>ศ</a:t>
            </a:r>
            <a:r>
              <a:rPr lang="en-US" b="1" dirty="0">
                <a:solidFill>
                  <a:prstClr val="black"/>
                </a:solidFill>
                <a:latin typeface="TH SarabunPSK" pitchFamily="34" charset="-34"/>
                <a:ea typeface="SimSun"/>
                <a:cs typeface="TH SarabunPSK" pitchFamily="34" charset="-34"/>
              </a:rPr>
              <a:t>. 2539</a:t>
            </a:r>
          </a:p>
          <a:p>
            <a:pPr lvl="0"/>
            <a:r>
              <a:rPr lang="th-TH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อายุ </a:t>
            </a:r>
            <a:r>
              <a:rPr lang="en-US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25</a:t>
            </a:r>
            <a:r>
              <a:rPr lang="th-TH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ปี   </a:t>
            </a:r>
          </a:p>
          <a:p>
            <a:pPr lvl="0"/>
            <a:r>
              <a:rPr lang="th-TH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วุฒิ ดศ.บ. ดุริยาง</a:t>
            </a:r>
            <a:r>
              <a:rPr lang="th-TH" b="1" dirty="0" err="1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คศา</a:t>
            </a:r>
            <a:r>
              <a:rPr lang="th-TH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สตรบัณฑิต</a:t>
            </a:r>
          </a:p>
          <a:p>
            <a:pPr lvl="0"/>
            <a:r>
              <a:rPr lang="th-TH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วิทยาลัยดุริยางคศิลป์มหาวิทยาลัยมหาสารคาม</a:t>
            </a:r>
            <a:br>
              <a:rPr lang="th-TH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เลขประจำตัวประชาชน  </a:t>
            </a:r>
            <a:r>
              <a:rPr lang="en-US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1440700134179</a:t>
            </a:r>
          </a:p>
          <a:p>
            <a:pPr lvl="0"/>
            <a:endParaRPr lang="th-TH" b="1" dirty="0">
              <a:solidFill>
                <a:prstClr val="black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845" y="116632"/>
            <a:ext cx="847772" cy="926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9267AE05-4F87-425A-A48C-4F30DD458D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473" y="1038370"/>
            <a:ext cx="2834807" cy="379864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92806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 l="18668" t="16601" r="23133" b="6250"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สี่เหลี่ยมผืนผ้ามุมมน 5"/>
          <p:cNvSpPr/>
          <p:nvPr/>
        </p:nvSpPr>
        <p:spPr>
          <a:xfrm>
            <a:off x="395536" y="3284984"/>
            <a:ext cx="2232248" cy="79208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500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โรงเรียนชุมชนบ้านสำโรง</a:t>
            </a:r>
          </a:p>
        </p:txBody>
      </p:sp>
      <p:sp>
        <p:nvSpPr>
          <p:cNvPr id="7" name="สี่เหลี่ยมผืนผ้ามุมมน 6"/>
          <p:cNvSpPr/>
          <p:nvPr/>
        </p:nvSpPr>
        <p:spPr>
          <a:xfrm>
            <a:off x="3635896" y="3284984"/>
            <a:ext cx="2736304" cy="79208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2500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โรงเรียนนาเชือกพิทยาสรรค์</a:t>
            </a:r>
          </a:p>
        </p:txBody>
      </p:sp>
      <p:sp>
        <p:nvSpPr>
          <p:cNvPr id="8" name="สี่เหลี่ยมผืนผ้ามุมมน 7"/>
          <p:cNvSpPr/>
          <p:nvPr/>
        </p:nvSpPr>
        <p:spPr>
          <a:xfrm>
            <a:off x="251520" y="4509120"/>
            <a:ext cx="8424936" cy="201622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	     ดุริยาง</a:t>
            </a:r>
            <a:r>
              <a:rPr lang="th-TH" sz="3600" b="1" dirty="0" err="1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คศา</a:t>
            </a:r>
            <a:r>
              <a:rPr lang="th-TH" sz="3600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สตรบัณฑิต(</a:t>
            </a:r>
            <a:r>
              <a:rPr lang="th-TH" sz="3600" b="1" dirty="0" err="1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ดศ</a:t>
            </a:r>
            <a:r>
              <a:rPr lang="en-US" sz="3600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sz="3600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บ.)สาขาวิชาดนตรีพื้นบ้าน วิทยาลัยดุริยางคศิลป์ มหาวิทยาลัยมหาสารคาม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63" y="27855"/>
            <a:ext cx="735297" cy="803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52752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20" fill="hold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20" fill="hold">
                                          <p:stCondLst>
                                            <p:cond delay="124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20" fill="hold">
                                          <p:stCondLst>
                                            <p:cond delay="186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20" fill="hold">
                                          <p:stCondLst>
                                            <p:cond delay="248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3" y="0"/>
            <a:ext cx="9137674" cy="6858000"/>
          </a:xfrm>
          <a:prstGeom prst="rect">
            <a:avLst/>
          </a:prstGeom>
        </p:spPr>
      </p:pic>
      <p:sp>
        <p:nvSpPr>
          <p:cNvPr id="3" name="สี่เหลี่ยมผืนผ้ามุมมน 2"/>
          <p:cNvSpPr/>
          <p:nvPr/>
        </p:nvSpPr>
        <p:spPr>
          <a:xfrm>
            <a:off x="1043608" y="1207459"/>
            <a:ext cx="7383823" cy="424847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457200">
              <a:spcAft>
                <a:spcPts val="0"/>
              </a:spcAft>
            </a:pPr>
            <a:r>
              <a:rPr lang="th-TH" b="1" dirty="0">
                <a:solidFill>
                  <a:schemeClr val="tx1"/>
                </a:solidFill>
                <a:effectLst/>
                <a:latin typeface="TH SarabunPSK" pitchFamily="34" charset="-34"/>
                <a:ea typeface="SimSun"/>
                <a:cs typeface="TH SarabunPSK" pitchFamily="34" charset="-34"/>
              </a:rPr>
              <a:t>การปฏิบัติหน้าที่สอน ประจำภาคเรียนที่ </a:t>
            </a:r>
            <a:r>
              <a:rPr lang="en-US" b="1" dirty="0">
                <a:solidFill>
                  <a:schemeClr val="tx1"/>
                </a:solidFill>
                <a:latin typeface="TH SarabunPSK" pitchFamily="34" charset="-34"/>
                <a:ea typeface="SimSun"/>
                <a:cs typeface="TH SarabunPSK" pitchFamily="34" charset="-34"/>
              </a:rPr>
              <a:t>2</a:t>
            </a:r>
            <a:r>
              <a:rPr lang="en-US" b="1" dirty="0">
                <a:solidFill>
                  <a:schemeClr val="tx1"/>
                </a:solidFill>
                <a:effectLst/>
                <a:latin typeface="TH SarabunPSK" pitchFamily="34" charset="-34"/>
                <a:ea typeface="SimSun"/>
                <a:cs typeface="TH SarabunPSK" pitchFamily="34" charset="-34"/>
              </a:rPr>
              <a:t> </a:t>
            </a:r>
            <a:r>
              <a:rPr lang="th-TH" b="1" dirty="0">
                <a:solidFill>
                  <a:schemeClr val="tx1"/>
                </a:solidFill>
                <a:effectLst/>
                <a:latin typeface="TH SarabunPSK" pitchFamily="34" charset="-34"/>
                <a:ea typeface="SimSun"/>
                <a:cs typeface="TH SarabunPSK" pitchFamily="34" charset="-34"/>
              </a:rPr>
              <a:t>ปีการศึกษา </a:t>
            </a:r>
            <a:r>
              <a:rPr lang="en-US" b="1" dirty="0">
                <a:solidFill>
                  <a:schemeClr val="tx1"/>
                </a:solidFill>
                <a:effectLst/>
                <a:latin typeface="TH SarabunPSK" pitchFamily="34" charset="-34"/>
                <a:ea typeface="SimSun"/>
                <a:cs typeface="TH SarabunPSK" pitchFamily="34" charset="-34"/>
              </a:rPr>
              <a:t>2563</a:t>
            </a:r>
            <a:endParaRPr lang="en-US" sz="2400" b="1" dirty="0">
              <a:solidFill>
                <a:schemeClr val="tx1"/>
              </a:solidFill>
              <a:effectLst/>
              <a:latin typeface="TH SarabunPSK" pitchFamily="34" charset="-34"/>
              <a:ea typeface="SimSun"/>
              <a:cs typeface="TH SarabunPSK" pitchFamily="34" charset="-34"/>
            </a:endParaRPr>
          </a:p>
          <a:p>
            <a:pPr>
              <a:spcAft>
                <a:spcPts val="0"/>
              </a:spcAft>
            </a:pPr>
            <a:r>
              <a:rPr lang="th-TH" sz="2400" b="1" dirty="0">
                <a:solidFill>
                  <a:schemeClr val="tx1"/>
                </a:solidFill>
                <a:latin typeface="TH SarabunPSK" pitchFamily="34" charset="-34"/>
                <a:ea typeface="SimSun"/>
                <a:cs typeface="TH SarabunPSK" pitchFamily="34" charset="-34"/>
              </a:rPr>
              <a:t>	</a:t>
            </a:r>
            <a:r>
              <a:rPr lang="th-TH" sz="2400" b="1" dirty="0">
                <a:solidFill>
                  <a:schemeClr val="tx1"/>
                </a:solidFill>
                <a:effectLst/>
                <a:latin typeface="TH SarabunPSK" pitchFamily="34" charset="-34"/>
                <a:ea typeface="SimSun"/>
                <a:cs typeface="TH SarabunPSK" pitchFamily="34" charset="-34"/>
              </a:rPr>
              <a:t>กลุ่มสาระการเรียนรู้ศิลปะ </a:t>
            </a:r>
          </a:p>
          <a:p>
            <a:pPr>
              <a:spcAft>
                <a:spcPts val="0"/>
              </a:spcAft>
            </a:pPr>
            <a:r>
              <a:rPr lang="th-TH" sz="2400" b="1" dirty="0">
                <a:solidFill>
                  <a:schemeClr val="tx1"/>
                </a:solidFill>
                <a:latin typeface="TH SarabunPSK" pitchFamily="34" charset="-34"/>
                <a:ea typeface="SimSun"/>
                <a:cs typeface="TH SarabunPSK" pitchFamily="34" charset="-34"/>
              </a:rPr>
              <a:t>	- ครูที่ปรึกษาชั้นมัธยมศึกษาปีที่ 1/8</a:t>
            </a:r>
            <a:endParaRPr lang="en-US" sz="2400" b="1" dirty="0">
              <a:solidFill>
                <a:schemeClr val="tx1"/>
              </a:solidFill>
              <a:effectLst/>
              <a:latin typeface="TH SarabunPSK" pitchFamily="34" charset="-34"/>
              <a:ea typeface="SimSun"/>
              <a:cs typeface="TH SarabunPSK" pitchFamily="34" charset="-34"/>
            </a:endParaRPr>
          </a:p>
          <a:p>
            <a:pPr>
              <a:spcAft>
                <a:spcPts val="0"/>
              </a:spcAft>
            </a:pPr>
            <a:r>
              <a:rPr lang="th-TH" sz="2400" b="1" dirty="0">
                <a:solidFill>
                  <a:schemeClr val="tx1"/>
                </a:solidFill>
                <a:effectLst/>
                <a:latin typeface="TH SarabunPSK" pitchFamily="34" charset="-34"/>
                <a:ea typeface="SimSun"/>
                <a:cs typeface="TH SarabunPSK" pitchFamily="34" charset="-34"/>
              </a:rPr>
              <a:t>	</a:t>
            </a:r>
            <a:r>
              <a:rPr lang="en-US" sz="2400" b="1" dirty="0">
                <a:solidFill>
                  <a:schemeClr val="tx1"/>
                </a:solidFill>
                <a:effectLst/>
                <a:latin typeface="TH SarabunPSK" pitchFamily="34" charset="-34"/>
                <a:ea typeface="SimSun"/>
                <a:cs typeface="TH SarabunPSK" pitchFamily="34" charset="-34"/>
              </a:rPr>
              <a:t>-</a:t>
            </a:r>
            <a:r>
              <a:rPr lang="th-TH" sz="2400" b="1" dirty="0">
                <a:solidFill>
                  <a:schemeClr val="tx1"/>
                </a:solidFill>
                <a:effectLst/>
                <a:latin typeface="TH SarabunPSK" pitchFamily="34" charset="-34"/>
                <a:ea typeface="SimSun"/>
                <a:cs typeface="TH SarabunPSK" pitchFamily="34" charset="-34"/>
              </a:rPr>
              <a:t> วิชาดนตรีพื้นเมือง   รหัสวิชา ศ 22104</a:t>
            </a:r>
            <a:endParaRPr lang="th-TH" sz="2400" b="1" dirty="0">
              <a:solidFill>
                <a:schemeClr val="tx1"/>
              </a:solidFill>
              <a:latin typeface="TH SarabunPSK" pitchFamily="34" charset="-34"/>
              <a:ea typeface="SimSun"/>
              <a:cs typeface="TH SarabunPSK" pitchFamily="34" charset="-34"/>
            </a:endParaRPr>
          </a:p>
          <a:p>
            <a:pPr>
              <a:spcAft>
                <a:spcPts val="0"/>
              </a:spcAft>
            </a:pPr>
            <a:r>
              <a:rPr lang="th-TH" sz="2400" b="1" dirty="0">
                <a:solidFill>
                  <a:schemeClr val="tx1"/>
                </a:solidFill>
                <a:effectLst/>
                <a:latin typeface="TH SarabunPSK" pitchFamily="34" charset="-34"/>
                <a:ea typeface="SimSun"/>
                <a:cs typeface="TH SarabunPSK" pitchFamily="34" charset="-34"/>
              </a:rPr>
              <a:t>	ระดับชั้นชั้นมัธยมศึกษาปีที่ </a:t>
            </a:r>
            <a:r>
              <a:rPr lang="th-TH" sz="2400" b="1" dirty="0">
                <a:solidFill>
                  <a:schemeClr val="tx1"/>
                </a:solidFill>
                <a:latin typeface="TH SarabunPSK" pitchFamily="34" charset="-34"/>
                <a:ea typeface="SimSun"/>
                <a:cs typeface="TH SarabunPSK" pitchFamily="34" charset="-34"/>
              </a:rPr>
              <a:t>2</a:t>
            </a:r>
            <a:r>
              <a:rPr lang="th-TH" sz="2400" b="1" dirty="0">
                <a:solidFill>
                  <a:schemeClr val="tx1"/>
                </a:solidFill>
                <a:effectLst/>
                <a:latin typeface="TH SarabunPSK" pitchFamily="34" charset="-34"/>
                <a:ea typeface="SimSun"/>
                <a:cs typeface="TH SarabunPSK" pitchFamily="34" charset="-34"/>
              </a:rPr>
              <a:t> จำนวน </a:t>
            </a:r>
            <a:r>
              <a:rPr lang="en-US" sz="2400" b="1" dirty="0">
                <a:solidFill>
                  <a:schemeClr val="tx1"/>
                </a:solidFill>
                <a:effectLst/>
                <a:latin typeface="TH SarabunPSK" pitchFamily="34" charset="-34"/>
                <a:ea typeface="SimSun"/>
                <a:cs typeface="TH SarabunPSK" pitchFamily="34" charset="-34"/>
              </a:rPr>
              <a:t>9</a:t>
            </a:r>
            <a:r>
              <a:rPr lang="th-TH" sz="2400" b="1" dirty="0">
                <a:solidFill>
                  <a:schemeClr val="tx1"/>
                </a:solidFill>
                <a:effectLst/>
                <a:latin typeface="TH SarabunPSK" pitchFamily="34" charset="-34"/>
                <a:ea typeface="SimSun"/>
                <a:cs typeface="TH SarabunPSK" pitchFamily="34" charset="-34"/>
              </a:rPr>
              <a:t> คาบ/สัปดาห์</a:t>
            </a:r>
            <a:endParaRPr lang="en-US" sz="2400" b="1" dirty="0">
              <a:solidFill>
                <a:schemeClr val="tx1"/>
              </a:solidFill>
              <a:latin typeface="TH SarabunPSK" pitchFamily="34" charset="-34"/>
              <a:ea typeface="SimSun"/>
              <a:cs typeface="TH SarabunPSK" pitchFamily="34" charset="-34"/>
            </a:endParaRPr>
          </a:p>
          <a:p>
            <a:pPr>
              <a:spcAft>
                <a:spcPts val="0"/>
              </a:spcAft>
            </a:pPr>
            <a:r>
              <a:rPr lang="en-US" sz="2400" b="1" dirty="0">
                <a:solidFill>
                  <a:schemeClr val="tx1"/>
                </a:solidFill>
                <a:latin typeface="TH SarabunPSK" pitchFamily="34" charset="-34"/>
                <a:ea typeface="SimSun"/>
                <a:cs typeface="TH SarabunPSK" pitchFamily="34" charset="-34"/>
              </a:rPr>
              <a:t>	</a:t>
            </a:r>
            <a:r>
              <a:rPr lang="en-US" sz="2400" b="1" dirty="0">
                <a:solidFill>
                  <a:schemeClr val="tx1"/>
                </a:solidFill>
                <a:effectLst/>
                <a:latin typeface="TH SarabunPSK" pitchFamily="34" charset="-34"/>
                <a:ea typeface="SimSun"/>
                <a:cs typeface="TH SarabunPSK" pitchFamily="34" charset="-34"/>
              </a:rPr>
              <a:t>- </a:t>
            </a:r>
            <a:r>
              <a:rPr lang="th-TH" sz="2400" b="1" dirty="0">
                <a:solidFill>
                  <a:schemeClr val="tx1"/>
                </a:solidFill>
                <a:effectLst/>
                <a:latin typeface="TH SarabunPSK" pitchFamily="34" charset="-34"/>
                <a:ea typeface="SimSun"/>
                <a:cs typeface="TH SarabunPSK" pitchFamily="34" charset="-34"/>
              </a:rPr>
              <a:t>วิชาดนตรีพื้นเมือง  รหัสวิชา ศ </a:t>
            </a:r>
            <a:r>
              <a:rPr lang="en-US" sz="2400" b="1" dirty="0">
                <a:solidFill>
                  <a:schemeClr val="tx1"/>
                </a:solidFill>
                <a:latin typeface="TH SarabunPSK" pitchFamily="34" charset="-34"/>
                <a:ea typeface="SimSun"/>
                <a:cs typeface="TH SarabunPSK" pitchFamily="34" charset="-34"/>
              </a:rPr>
              <a:t>21</a:t>
            </a:r>
            <a:r>
              <a:rPr lang="th-TH" sz="2400" b="1" dirty="0">
                <a:solidFill>
                  <a:schemeClr val="tx1"/>
                </a:solidFill>
                <a:effectLst/>
                <a:latin typeface="TH SarabunPSK" pitchFamily="34" charset="-34"/>
                <a:ea typeface="SimSun"/>
                <a:cs typeface="TH SarabunPSK" pitchFamily="34" charset="-34"/>
              </a:rPr>
              <a:t>10</a:t>
            </a:r>
            <a:r>
              <a:rPr lang="en-US" sz="2400" b="1" dirty="0">
                <a:solidFill>
                  <a:schemeClr val="tx1"/>
                </a:solidFill>
                <a:latin typeface="TH SarabunPSK" pitchFamily="34" charset="-34"/>
                <a:ea typeface="SimSun"/>
                <a:cs typeface="TH SarabunPSK" pitchFamily="34" charset="-34"/>
              </a:rPr>
              <a:t>4</a:t>
            </a:r>
            <a:endParaRPr lang="en-US" sz="2400" b="1" dirty="0">
              <a:solidFill>
                <a:schemeClr val="tx1"/>
              </a:solidFill>
              <a:effectLst/>
              <a:latin typeface="TH SarabunPSK" pitchFamily="34" charset="-34"/>
              <a:ea typeface="SimSun"/>
              <a:cs typeface="TH SarabunPSK" pitchFamily="34" charset="-34"/>
            </a:endParaRPr>
          </a:p>
          <a:p>
            <a:pPr>
              <a:spcAft>
                <a:spcPts val="0"/>
              </a:spcAft>
            </a:pPr>
            <a:r>
              <a:rPr lang="en-US" sz="2400" b="1" dirty="0">
                <a:solidFill>
                  <a:schemeClr val="tx1"/>
                </a:solidFill>
                <a:latin typeface="TH SarabunPSK" pitchFamily="34" charset="-34"/>
                <a:ea typeface="SimSun"/>
                <a:cs typeface="TH SarabunPSK" pitchFamily="34" charset="-34"/>
              </a:rPr>
              <a:t>	</a:t>
            </a:r>
            <a:r>
              <a:rPr lang="th-TH" sz="2400" b="1" dirty="0">
                <a:solidFill>
                  <a:schemeClr val="tx1"/>
                </a:solidFill>
                <a:effectLst/>
                <a:latin typeface="TH SarabunPSK" pitchFamily="34" charset="-34"/>
                <a:ea typeface="SimSun"/>
                <a:cs typeface="TH SarabunPSK" pitchFamily="34" charset="-34"/>
              </a:rPr>
              <a:t>ระดับชั้นมัธยมศึกษาปีที่ </a:t>
            </a:r>
            <a:r>
              <a:rPr lang="en-US" sz="2400" b="1" dirty="0">
                <a:solidFill>
                  <a:schemeClr val="tx1"/>
                </a:solidFill>
                <a:latin typeface="TH SarabunPSK" pitchFamily="34" charset="-34"/>
                <a:ea typeface="SimSun"/>
                <a:cs typeface="TH SarabunPSK" pitchFamily="34" charset="-34"/>
              </a:rPr>
              <a:t>4</a:t>
            </a:r>
            <a:r>
              <a:rPr lang="en-US" sz="2400" b="1" dirty="0">
                <a:solidFill>
                  <a:schemeClr val="tx1"/>
                </a:solidFill>
                <a:effectLst/>
                <a:latin typeface="TH SarabunPSK" pitchFamily="34" charset="-34"/>
                <a:ea typeface="SimSun"/>
                <a:cs typeface="TH SarabunPSK" pitchFamily="34" charset="-34"/>
              </a:rPr>
              <a:t> </a:t>
            </a:r>
            <a:r>
              <a:rPr lang="th-TH" sz="2400" b="1" dirty="0">
                <a:solidFill>
                  <a:schemeClr val="tx1"/>
                </a:solidFill>
                <a:effectLst/>
                <a:latin typeface="TH SarabunPSK" pitchFamily="34" charset="-34"/>
                <a:ea typeface="SimSun"/>
                <a:cs typeface="TH SarabunPSK" pitchFamily="34" charset="-34"/>
              </a:rPr>
              <a:t>จำนวน  8 คาบ/สัปดาห์</a:t>
            </a:r>
          </a:p>
          <a:p>
            <a:pPr>
              <a:spcAft>
                <a:spcPts val="0"/>
              </a:spcAft>
            </a:pPr>
            <a:r>
              <a:rPr lang="th-TH" sz="2400" b="1" dirty="0">
                <a:solidFill>
                  <a:schemeClr val="tx1"/>
                </a:solidFill>
                <a:latin typeface="TH SarabunPSK" pitchFamily="34" charset="-34"/>
                <a:ea typeface="SimSun"/>
                <a:cs typeface="TH SarabunPSK" pitchFamily="34" charset="-34"/>
              </a:rPr>
              <a:t>	</a:t>
            </a:r>
            <a:r>
              <a:rPr lang="en-US" sz="2400" b="1" dirty="0">
                <a:solidFill>
                  <a:schemeClr val="tx1"/>
                </a:solidFill>
                <a:latin typeface="TH SarabunPSK" pitchFamily="34" charset="-34"/>
                <a:ea typeface="SimSun"/>
                <a:cs typeface="TH SarabunPSK" pitchFamily="34" charset="-34"/>
              </a:rPr>
              <a:t>-</a:t>
            </a:r>
            <a:r>
              <a:rPr lang="th-TH" sz="2400" b="1" dirty="0">
                <a:solidFill>
                  <a:schemeClr val="tx1"/>
                </a:solidFill>
                <a:latin typeface="TH SarabunPSK" pitchFamily="34" charset="-34"/>
                <a:ea typeface="SimSun"/>
                <a:cs typeface="TH SarabunPSK" pitchFamily="34" charset="-34"/>
              </a:rPr>
              <a:t> วิชา</a:t>
            </a:r>
            <a:r>
              <a:rPr lang="th-TH" sz="2400" b="1" dirty="0">
                <a:solidFill>
                  <a:schemeClr val="tx1"/>
                </a:solidFill>
                <a:effectLst/>
                <a:latin typeface="TH SarabunPSK" pitchFamily="34" charset="-34"/>
                <a:ea typeface="SimSun"/>
                <a:cs typeface="TH SarabunPSK" pitchFamily="34" charset="-34"/>
              </a:rPr>
              <a:t>ดนตรีพื้นเมือง</a:t>
            </a:r>
            <a:r>
              <a:rPr lang="th-TH" sz="2400" b="1" dirty="0">
                <a:solidFill>
                  <a:schemeClr val="tx1"/>
                </a:solidFill>
                <a:latin typeface="TH SarabunPSK" pitchFamily="34" charset="-34"/>
                <a:ea typeface="SimSun"/>
                <a:cs typeface="TH SarabunPSK" pitchFamily="34" charset="-34"/>
              </a:rPr>
              <a:t>   รหัสวิชา ศ 31104 </a:t>
            </a:r>
          </a:p>
          <a:p>
            <a:pPr>
              <a:spcAft>
                <a:spcPts val="0"/>
              </a:spcAft>
            </a:pPr>
            <a:r>
              <a:rPr lang="th-TH" sz="2400" b="1" dirty="0">
                <a:solidFill>
                  <a:schemeClr val="tx1"/>
                </a:solidFill>
                <a:latin typeface="TH SarabunPSK" pitchFamily="34" charset="-34"/>
                <a:ea typeface="SimSun"/>
                <a:cs typeface="TH SarabunPSK" pitchFamily="34" charset="-34"/>
              </a:rPr>
              <a:t>	ระดับชั้นชั้นมัธยมศึกษาปีที่ 6/7-6/8 จำนวน 2 คาบ/สัปดาห์</a:t>
            </a:r>
            <a:endParaRPr lang="en-US" sz="2400" b="1" dirty="0">
              <a:solidFill>
                <a:schemeClr val="tx1"/>
              </a:solidFill>
              <a:latin typeface="TH SarabunPSK" pitchFamily="34" charset="-34"/>
              <a:ea typeface="SimSun"/>
              <a:cs typeface="TH SarabunPSK" pitchFamily="34" charset="-34"/>
            </a:endParaRPr>
          </a:p>
          <a:p>
            <a:pPr>
              <a:spcAft>
                <a:spcPts val="0"/>
              </a:spcAft>
            </a:pPr>
            <a:r>
              <a:rPr lang="en-US" sz="2400" b="1" dirty="0">
                <a:solidFill>
                  <a:schemeClr val="tx1"/>
                </a:solidFill>
                <a:effectLst/>
                <a:latin typeface="TH SarabunPSK" pitchFamily="34" charset="-34"/>
                <a:ea typeface="SimSun"/>
                <a:cs typeface="TH SarabunPSK" pitchFamily="34" charset="-34"/>
              </a:rPr>
              <a:t>	-  </a:t>
            </a:r>
            <a:r>
              <a:rPr lang="th-TH" sz="2400" b="1" dirty="0">
                <a:solidFill>
                  <a:schemeClr val="tx1"/>
                </a:solidFill>
                <a:effectLst/>
                <a:latin typeface="TH SarabunPSK" pitchFamily="34" charset="-34"/>
                <a:ea typeface="SimSun"/>
                <a:cs typeface="TH SarabunPSK" pitchFamily="34" charset="-34"/>
              </a:rPr>
              <a:t>กิจกรรมชุมนุมดนตรีพื้นเมือง</a:t>
            </a:r>
            <a:r>
              <a:rPr lang="th-TH" sz="2400" b="1" dirty="0">
                <a:solidFill>
                  <a:schemeClr val="tx1"/>
                </a:solidFill>
                <a:latin typeface="TH SarabunPSK" pitchFamily="34" charset="-34"/>
                <a:ea typeface="SimSun"/>
                <a:cs typeface="TH SarabunPSK" pitchFamily="34" charset="-34"/>
              </a:rPr>
              <a:t> </a:t>
            </a:r>
            <a:r>
              <a:rPr lang="th-TH" sz="2400" b="1" dirty="0">
                <a:solidFill>
                  <a:schemeClr val="tx1"/>
                </a:solidFill>
                <a:effectLst/>
                <a:latin typeface="TH SarabunPSK" pitchFamily="34" charset="-34"/>
                <a:ea typeface="SimSun"/>
                <a:cs typeface="TH SarabunPSK" pitchFamily="34" charset="-34"/>
              </a:rPr>
              <a:t>จำนวน 2 คาบ/สัปดาห์</a:t>
            </a:r>
            <a:endParaRPr lang="en-US" sz="2400" b="1" dirty="0">
              <a:solidFill>
                <a:schemeClr val="tx1"/>
              </a:solidFill>
              <a:effectLst/>
              <a:latin typeface="TH SarabunPSK" pitchFamily="34" charset="-34"/>
              <a:ea typeface="SimSun"/>
              <a:cs typeface="TH SarabunPSK" pitchFamily="34" charset="-34"/>
            </a:endParaRPr>
          </a:p>
          <a:p>
            <a:pPr>
              <a:spcAft>
                <a:spcPts val="0"/>
              </a:spcAft>
            </a:pPr>
            <a:r>
              <a:rPr lang="th-TH" sz="2400" b="1" dirty="0">
                <a:solidFill>
                  <a:schemeClr val="tx1"/>
                </a:solidFill>
                <a:effectLst/>
                <a:latin typeface="TH SarabunPSK" pitchFamily="34" charset="-34"/>
                <a:ea typeface="SimSun"/>
                <a:cs typeface="TH SarabunPSK" pitchFamily="34" charset="-34"/>
              </a:rPr>
              <a:t>	- กิจกรรมพัฒนาผู้เรียน (</a:t>
            </a:r>
            <a:r>
              <a:rPr lang="th-TH" sz="2400" b="1" dirty="0">
                <a:solidFill>
                  <a:schemeClr val="tx1"/>
                </a:solidFill>
                <a:latin typeface="TH SarabunPSK" pitchFamily="34" charset="-34"/>
                <a:ea typeface="SimSun"/>
                <a:cs typeface="TH SarabunPSK" pitchFamily="34" charset="-34"/>
              </a:rPr>
              <a:t>ลูกเสือ-</a:t>
            </a:r>
            <a:r>
              <a:rPr lang="th-TH" sz="2400" b="1" dirty="0" err="1">
                <a:solidFill>
                  <a:schemeClr val="tx1"/>
                </a:solidFill>
                <a:latin typeface="TH SarabunPSK" pitchFamily="34" charset="-34"/>
                <a:ea typeface="SimSun"/>
                <a:cs typeface="TH SarabunPSK" pitchFamily="34" charset="-34"/>
              </a:rPr>
              <a:t>เนต</a:t>
            </a:r>
            <a:r>
              <a:rPr lang="th-TH" sz="2400" b="1" dirty="0">
                <a:solidFill>
                  <a:schemeClr val="tx1"/>
                </a:solidFill>
                <a:latin typeface="TH SarabunPSK" pitchFamily="34" charset="-34"/>
                <a:ea typeface="SimSun"/>
                <a:cs typeface="TH SarabunPSK" pitchFamily="34" charset="-34"/>
              </a:rPr>
              <a:t>นารี</a:t>
            </a:r>
            <a:r>
              <a:rPr lang="th-TH" sz="2400" b="1" dirty="0">
                <a:solidFill>
                  <a:schemeClr val="tx1"/>
                </a:solidFill>
                <a:effectLst/>
                <a:latin typeface="TH SarabunPSK" pitchFamily="34" charset="-34"/>
                <a:ea typeface="SimSun"/>
                <a:cs typeface="TH SarabunPSK" pitchFamily="34" charset="-34"/>
              </a:rPr>
              <a:t>) จำนวน 1 คาบ/สัปดาห์</a:t>
            </a:r>
          </a:p>
          <a:p>
            <a:pPr>
              <a:spcAft>
                <a:spcPts val="0"/>
              </a:spcAft>
            </a:pPr>
            <a:r>
              <a:rPr lang="th-TH" sz="2400" b="1" dirty="0">
                <a:solidFill>
                  <a:schemeClr val="tx1"/>
                </a:solidFill>
                <a:latin typeface="TH SarabunPSK" pitchFamily="34" charset="-34"/>
                <a:ea typeface="SimSun"/>
                <a:cs typeface="TH SarabunPSK" pitchFamily="34" charset="-34"/>
              </a:rPr>
              <a:t>	</a:t>
            </a:r>
            <a:endParaRPr lang="en-US" sz="2400" b="1" dirty="0">
              <a:solidFill>
                <a:schemeClr val="tx1"/>
              </a:solidFill>
              <a:effectLst/>
              <a:latin typeface="TH SarabunPSK" pitchFamily="34" charset="-34"/>
              <a:ea typeface="SimSun"/>
              <a:cs typeface="TH SarabunPSK" pitchFamily="34" charset="-34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3" y="26252"/>
            <a:ext cx="1109663" cy="1212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672303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7674" cy="6858000"/>
          </a:xfrm>
          <a:prstGeom prst="rect">
            <a:avLst/>
          </a:prstGeom>
        </p:spPr>
      </p:pic>
      <p:sp>
        <p:nvSpPr>
          <p:cNvPr id="3" name="AutoShape 2"/>
          <p:cNvSpPr>
            <a:spLocks noChangeArrowheads="1"/>
          </p:cNvSpPr>
          <p:nvPr/>
        </p:nvSpPr>
        <p:spPr bwMode="auto">
          <a:xfrm>
            <a:off x="3563888" y="631776"/>
            <a:ext cx="2373313" cy="582613"/>
          </a:xfrm>
          <a:prstGeom prst="roundRect">
            <a:avLst>
              <a:gd name="adj" fmla="val 16667"/>
            </a:avLst>
          </a:prstGeom>
          <a:solidFill>
            <a:srgbClr val="B6DDE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th-TH" sz="2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H SarabunPSK" pitchFamily="34" charset="-34"/>
                <a:ea typeface="Angsana New" pitchFamily="18" charset="-34"/>
                <a:cs typeface="TH SarabunPSK" pitchFamily="34" charset="-34"/>
              </a:rPr>
              <a:t>ด้านการปฏิบัติตน</a:t>
            </a:r>
            <a:endParaRPr kumimoji="0" lang="th-TH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ngsana New" pitchFamily="18" charset="-34"/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899592" y="1318020"/>
            <a:ext cx="74888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 วินัยและการรักษาวินัย  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7" name="สี่เหลี่ยมผืนผ้ามุมมน 6"/>
          <p:cNvSpPr/>
          <p:nvPr/>
        </p:nvSpPr>
        <p:spPr>
          <a:xfrm>
            <a:off x="807801" y="5301208"/>
            <a:ext cx="7672414" cy="57606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ปฏิบัติหน้าที่ของครูด้วยความเต็มใจ มีความรักและศรัทธาในวิชาชีพครู</a:t>
            </a:r>
          </a:p>
        </p:txBody>
      </p:sp>
      <p:pic>
        <p:nvPicPr>
          <p:cNvPr id="9" name="รูปภาพ 8">
            <a:extLst>
              <a:ext uri="{FF2B5EF4-FFF2-40B4-BE49-F238E27FC236}">
                <a16:creationId xmlns:a16="http://schemas.microsoft.com/office/drawing/2014/main" id="{A636122E-8F5F-4AE3-A0B4-FE94B8A98C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92" y="1944871"/>
            <a:ext cx="3744416" cy="24962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01223F4D-FAB4-4934-8A4D-E45CBD4B2BE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4515" b="9213"/>
          <a:stretch/>
        </p:blipFill>
        <p:spPr>
          <a:xfrm>
            <a:off x="4644008" y="1868728"/>
            <a:ext cx="3618656" cy="25810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672303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923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สี่เหลี่ยมผืนผ้ามุมมน 6"/>
          <p:cNvSpPr/>
          <p:nvPr/>
        </p:nvSpPr>
        <p:spPr>
          <a:xfrm>
            <a:off x="694533" y="4318494"/>
            <a:ext cx="3456383" cy="59709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000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ปฏิบัติหน้าที่ด้วยความซื่อสัตย์สุจริต </a:t>
            </a:r>
          </a:p>
          <a:p>
            <a:pPr algn="ctr"/>
            <a:r>
              <a:rPr lang="th-TH" sz="2000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เสมอภาคและเที่ยงธรรม</a:t>
            </a:r>
          </a:p>
        </p:txBody>
      </p:sp>
      <p:sp>
        <p:nvSpPr>
          <p:cNvPr id="9" name="สี่เหลี่ยมผืนผ้ามุมมน 8"/>
          <p:cNvSpPr/>
          <p:nvPr/>
        </p:nvSpPr>
        <p:spPr>
          <a:xfrm>
            <a:off x="5148064" y="4318494"/>
            <a:ext cx="3240360" cy="59709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000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สุภาพเรียบร้อย แต่งกายถูกระเบียบ</a:t>
            </a:r>
          </a:p>
          <a:p>
            <a:pPr algn="ctr"/>
            <a:r>
              <a:rPr lang="th-TH" sz="2000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เป็นแบบอย่างที่ดีแก่ผู้เรียน</a:t>
            </a:r>
          </a:p>
        </p:txBody>
      </p:sp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69C8D8F5-5C98-4E65-9153-6A4DC80616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743" y="1330408"/>
            <a:ext cx="4211961" cy="28068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9B26DF8A-1803-4F24-B235-334765C702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9243" y="1373537"/>
            <a:ext cx="4150916" cy="27637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72141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3" y="44624"/>
            <a:ext cx="9137674" cy="6858000"/>
          </a:xfrm>
          <a:prstGeom prst="rect">
            <a:avLst/>
          </a:prstGeom>
        </p:spPr>
      </p:pic>
      <p:sp>
        <p:nvSpPr>
          <p:cNvPr id="3" name="สี่เหลี่ยมผืนผ้า 2"/>
          <p:cNvSpPr/>
          <p:nvPr/>
        </p:nvSpPr>
        <p:spPr>
          <a:xfrm>
            <a:off x="473371" y="886725"/>
            <a:ext cx="8352928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spcAft>
                <a:spcPts val="0"/>
              </a:spcAft>
            </a:pPr>
            <a:r>
              <a:rPr lang="en-US" sz="2600" b="1" dirty="0">
                <a:effectLst/>
                <a:latin typeface="TH SarabunPSK" pitchFamily="34" charset="-34"/>
                <a:ea typeface="SimSun"/>
                <a:cs typeface="TH SarabunPSK" pitchFamily="34" charset="-34"/>
              </a:rPr>
              <a:t> </a:t>
            </a:r>
            <a:r>
              <a:rPr lang="th-TH" sz="2600" b="1" dirty="0">
                <a:effectLst/>
                <a:latin typeface="TH SarabunPSK" pitchFamily="34" charset="-34"/>
                <a:ea typeface="SimSun"/>
                <a:cs typeface="TH SarabunPSK" pitchFamily="34" charset="-34"/>
              </a:rPr>
              <a:t>คุณธรรม จริยธรรม (การดำเนินชีวิตตามหลักธรรมคำสอนของ</a:t>
            </a:r>
            <a:r>
              <a:rPr lang="th-TH" sz="2600" b="1" dirty="0">
                <a:latin typeface="TH SarabunPSK" pitchFamily="34" charset="-34"/>
                <a:ea typeface="SimSun"/>
                <a:cs typeface="TH SarabunPSK" pitchFamily="34" charset="-34"/>
              </a:rPr>
              <a:t>พระพุทธศาสนา</a:t>
            </a:r>
          </a:p>
          <a:p>
            <a:pPr indent="457200">
              <a:spcAft>
                <a:spcPts val="0"/>
              </a:spcAft>
            </a:pPr>
            <a:r>
              <a:rPr lang="th-TH" sz="2600" b="1" dirty="0">
                <a:latin typeface="TH SarabunPSK" pitchFamily="34" charset="-34"/>
                <a:ea typeface="SimSun"/>
                <a:cs typeface="TH SarabunPSK" pitchFamily="34" charset="-34"/>
              </a:rPr>
              <a:t>การเข้าร่วมกิจกรรมที่แสดงถึงวัฒนธรรมประเพณีอันดีงามของชาวพุทธในชุมชน) </a:t>
            </a:r>
            <a:endParaRPr lang="en-US" sz="2600" dirty="0">
              <a:effectLst/>
              <a:latin typeface="TH SarabunPSK" pitchFamily="34" charset="-34"/>
              <a:ea typeface="SimSun"/>
              <a:cs typeface="TH SarabunPSK" pitchFamily="34" charset="-34"/>
            </a:endParaRPr>
          </a:p>
        </p:txBody>
      </p:sp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98DD4D64-4657-4C96-B654-BA5C7256CE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710" y="1988840"/>
            <a:ext cx="3447770" cy="25858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D231DCCD-EFDB-47F5-AB83-6780AB7F48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4027" y="1988840"/>
            <a:ext cx="3314317" cy="24874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สี่เหลี่ยมผืนผ้า: มุมมนเดียว 8">
            <a:extLst>
              <a:ext uri="{FF2B5EF4-FFF2-40B4-BE49-F238E27FC236}">
                <a16:creationId xmlns:a16="http://schemas.microsoft.com/office/drawing/2014/main" id="{698FE27A-0240-4ED7-8903-9177977ADAFB}"/>
              </a:ext>
            </a:extLst>
          </p:cNvPr>
          <p:cNvSpPr/>
          <p:nvPr/>
        </p:nvSpPr>
        <p:spPr>
          <a:xfrm>
            <a:off x="4139952" y="4627674"/>
            <a:ext cx="3954613" cy="707863"/>
          </a:xfrm>
          <a:prstGeom prst="round1Rect">
            <a:avLst/>
          </a:prstGeom>
          <a:solidFill>
            <a:srgbClr val="EBF1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dirty="0">
                <a:solidFill>
                  <a:schemeClr val="tx1"/>
                </a:solidFill>
              </a:rPr>
              <a:t>งานทอดกระ</a:t>
            </a:r>
            <a:r>
              <a:rPr lang="th-TH" dirty="0" err="1">
                <a:solidFill>
                  <a:schemeClr val="tx1"/>
                </a:solidFill>
              </a:rPr>
              <a:t>ฐิน</a:t>
            </a:r>
            <a:r>
              <a:rPr lang="th-TH" dirty="0">
                <a:solidFill>
                  <a:schemeClr val="tx1"/>
                </a:solidFill>
              </a:rPr>
              <a:t>โนนข่า</a:t>
            </a:r>
          </a:p>
        </p:txBody>
      </p:sp>
      <p:sp>
        <p:nvSpPr>
          <p:cNvPr id="12" name="สี่เหลี่ยมผืนผ้า: มุมมนเดียว 11">
            <a:extLst>
              <a:ext uri="{FF2B5EF4-FFF2-40B4-BE49-F238E27FC236}">
                <a16:creationId xmlns:a16="http://schemas.microsoft.com/office/drawing/2014/main" id="{588A30D1-371A-44D4-AC5C-490640F66B8A}"/>
              </a:ext>
            </a:extLst>
          </p:cNvPr>
          <p:cNvSpPr/>
          <p:nvPr/>
        </p:nvSpPr>
        <p:spPr>
          <a:xfrm>
            <a:off x="683568" y="4598602"/>
            <a:ext cx="3168352" cy="814083"/>
          </a:xfrm>
          <a:prstGeom prst="round1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dirty="0">
                <a:solidFill>
                  <a:schemeClr val="tx1"/>
                </a:solidFill>
              </a:rPr>
              <a:t>โครงการสืบสานต่อยอดศาสตร์พระราชา</a:t>
            </a:r>
          </a:p>
        </p:txBody>
      </p:sp>
    </p:spTree>
    <p:extLst>
      <p:ext uri="{BB962C8B-B14F-4D97-AF65-F5344CB8AC3E}">
        <p14:creationId xmlns:p14="http://schemas.microsoft.com/office/powerpoint/2010/main" val="867230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913288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สี่เหลี่ยมผืนผ้ามุมมน 7"/>
          <p:cNvSpPr/>
          <p:nvPr/>
        </p:nvSpPr>
        <p:spPr>
          <a:xfrm>
            <a:off x="539551" y="4725144"/>
            <a:ext cx="8364247" cy="57606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เข้าร่วมกิจกรรมวันไหว้ครูและวันน้อมรำลึกวันสำคัญ</a:t>
            </a:r>
          </a:p>
        </p:txBody>
      </p:sp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5BAD9B8E-C88F-4367-B596-5F90EC8128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938" y="1484784"/>
            <a:ext cx="3892400" cy="29199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6DDFE80D-0F40-407E-BF83-7452498167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3664" y="1529409"/>
            <a:ext cx="3832914" cy="28753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25263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3" y="27384"/>
            <a:ext cx="9137674" cy="6858000"/>
          </a:xfrm>
          <a:prstGeom prst="rect">
            <a:avLst/>
          </a:prstGeom>
        </p:spPr>
      </p:pic>
      <p:sp>
        <p:nvSpPr>
          <p:cNvPr id="3" name="สี่เหลี่ยมผืนผ้า 2"/>
          <p:cNvSpPr/>
          <p:nvPr/>
        </p:nvSpPr>
        <p:spPr>
          <a:xfrm>
            <a:off x="467544" y="764704"/>
            <a:ext cx="79208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th-TH" b="1" dirty="0">
                <a:effectLst/>
                <a:latin typeface="TH SarabunPSK" pitchFamily="34" charset="-34"/>
                <a:ea typeface="SimSun"/>
                <a:cs typeface="TH SarabunPSK" pitchFamily="34" charset="-34"/>
              </a:rPr>
              <a:t> จรรยาบรรณวิชาชีพ ( การรักษาและปฏิบัติตามหลักจรรยาบรรณและวิชาชีพ</a:t>
            </a:r>
            <a:r>
              <a:rPr lang="th-TH" b="1" dirty="0">
                <a:latin typeface="TH SarabunPSK" pitchFamily="34" charset="-34"/>
                <a:ea typeface="SimSun"/>
                <a:cs typeface="TH SarabunPSK" pitchFamily="34" charset="-34"/>
              </a:rPr>
              <a:t>ครู รักและเมตตาศิษย์ ให้ความเอาใจใส่ ช่วยเหลือและเป็นแบบอย่างที่ดีแก่ศิษย์ )</a:t>
            </a:r>
            <a:endParaRPr lang="en-US" sz="2400" dirty="0">
              <a:effectLst/>
              <a:latin typeface="TH SarabunPSK" pitchFamily="34" charset="-34"/>
              <a:ea typeface="SimSun"/>
              <a:cs typeface="TH SarabunPSK" pitchFamily="34" charset="-34"/>
            </a:endParaRPr>
          </a:p>
        </p:txBody>
      </p:sp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9562AC5C-D923-46E2-BDFD-CA306FB0BE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1718811"/>
            <a:ext cx="3384376" cy="45125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61FD08B1-A4BD-4B9E-B8FF-FA925DBD4CB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3458" b="9302"/>
          <a:stretch/>
        </p:blipFill>
        <p:spPr>
          <a:xfrm>
            <a:off x="4211960" y="1772816"/>
            <a:ext cx="4516084" cy="36724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67230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>
            <a:hlinkClick r:id="rId3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3817" y="116632"/>
            <a:ext cx="9137674" cy="6858000"/>
          </a:xfrm>
          <a:prstGeom prst="rect">
            <a:avLst/>
          </a:prstGeom>
        </p:spPr>
      </p:pic>
      <p:sp>
        <p:nvSpPr>
          <p:cNvPr id="3" name="AutoShape 2"/>
          <p:cNvSpPr>
            <a:spLocks noChangeArrowheads="1"/>
          </p:cNvSpPr>
          <p:nvPr/>
        </p:nvSpPr>
        <p:spPr bwMode="auto">
          <a:xfrm>
            <a:off x="3241674" y="404664"/>
            <a:ext cx="2914501" cy="720080"/>
          </a:xfrm>
          <a:prstGeom prst="roundRect">
            <a:avLst>
              <a:gd name="adj" fmla="val 16667"/>
            </a:avLst>
          </a:prstGeom>
          <a:solidFill>
            <a:srgbClr val="E5DFE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th-TH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PSK" pitchFamily="34" charset="-34"/>
                <a:ea typeface="Angsana New" pitchFamily="18" charset="-34"/>
                <a:cs typeface="TH SarabunPSK" pitchFamily="34" charset="-34"/>
              </a:rPr>
              <a:t>ด้านการปฏิบัติงาน</a:t>
            </a:r>
            <a:endParaRPr kumimoji="0" lang="th-TH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ngsana New" pitchFamily="18" charset="-34"/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629753" y="1148862"/>
            <a:ext cx="7416824" cy="5232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tabLst>
                <a:tab pos="648335" algn="l"/>
              </a:tabLst>
            </a:pPr>
            <a:r>
              <a:rPr lang="th-TH" sz="2600" b="1" dirty="0">
                <a:effectLst/>
                <a:latin typeface="TH SarabunPSK" pitchFamily="34" charset="-34"/>
                <a:ea typeface="SimSun"/>
                <a:cs typeface="TH SarabunPSK" pitchFamily="34" charset="-34"/>
              </a:rPr>
              <a:t> การจัดการเรียนการสอน</a:t>
            </a:r>
            <a:r>
              <a:rPr kumimoji="0" lang="th-TH" altLang="th-T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PSK" panose="020B0500040200020003" pitchFamily="34" charset="-34"/>
                <a:ea typeface="Angsana New" panose="02020603050405020304" pitchFamily="18" charset="-34"/>
                <a:cs typeface="TH SarabunPSK" panose="020B0500040200020003" pitchFamily="34" charset="-34"/>
              </a:rPr>
              <a:t>บทเรียนออนไลน์ </a:t>
            </a:r>
            <a:r>
              <a:rPr kumimoji="0" lang="en-US" altLang="th-T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PSK" panose="020B0500040200020003" pitchFamily="34" charset="-34"/>
                <a:ea typeface="Angsana New" panose="02020603050405020304" pitchFamily="18" charset="-34"/>
                <a:cs typeface="TH SarabunPSK" panose="020B0500040200020003" pitchFamily="34" charset="-34"/>
              </a:rPr>
              <a:t>(e-learning)</a:t>
            </a:r>
            <a:r>
              <a:rPr lang="th-TH" sz="2600" b="1" dirty="0">
                <a:effectLst/>
                <a:latin typeface="TH SarabunPSK" pitchFamily="34" charset="-34"/>
                <a:ea typeface="SimSun"/>
                <a:cs typeface="TH SarabunPSK" pitchFamily="34" charset="-34"/>
              </a:rPr>
              <a:t> </a:t>
            </a:r>
            <a:endParaRPr lang="en-US" sz="2600" dirty="0">
              <a:effectLst/>
              <a:latin typeface="TH SarabunPSK" pitchFamily="34" charset="-34"/>
              <a:ea typeface="SimSun"/>
              <a:cs typeface="TH SarabunPSK" pitchFamily="34" charset="-34"/>
            </a:endParaRPr>
          </a:p>
        </p:txBody>
      </p:sp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4D4ED213-290D-43C6-BC74-7D48483A493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0101" r="1000" b="4852"/>
          <a:stretch/>
        </p:blipFill>
        <p:spPr>
          <a:xfrm>
            <a:off x="1115616" y="1844824"/>
            <a:ext cx="2899404" cy="4297965"/>
          </a:xfrm>
          <a:prstGeom prst="rect">
            <a:avLst/>
          </a:prstGeom>
        </p:spPr>
      </p:pic>
      <p:pic>
        <p:nvPicPr>
          <p:cNvPr id="12" name="รูปภาพ 11">
            <a:extLst>
              <a:ext uri="{FF2B5EF4-FFF2-40B4-BE49-F238E27FC236}">
                <a16:creationId xmlns:a16="http://schemas.microsoft.com/office/drawing/2014/main" id="{158403AB-4219-4171-A516-D74EBF0020D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" t="3800" r="-7047" b="5901"/>
          <a:stretch/>
        </p:blipFill>
        <p:spPr>
          <a:xfrm>
            <a:off x="4572000" y="1844823"/>
            <a:ext cx="2808312" cy="4297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230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354" y="154350"/>
            <a:ext cx="9137674" cy="6858000"/>
          </a:xfrm>
          <a:prstGeom prst="rect">
            <a:avLst/>
          </a:prstGeom>
        </p:spPr>
      </p:pic>
      <p:sp>
        <p:nvSpPr>
          <p:cNvPr id="6" name="กล่องข้อความ 5">
            <a:extLst>
              <a:ext uri="{FF2B5EF4-FFF2-40B4-BE49-F238E27FC236}">
                <a16:creationId xmlns:a16="http://schemas.microsoft.com/office/drawing/2014/main" id="{FC06C445-A9B1-4ECD-B64A-48621C44FEB8}"/>
              </a:ext>
            </a:extLst>
          </p:cNvPr>
          <p:cNvSpPr txBox="1"/>
          <p:nvPr/>
        </p:nvSpPr>
        <p:spPr>
          <a:xfrm>
            <a:off x="2248678" y="1052736"/>
            <a:ext cx="4646644" cy="5232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th-TH" sz="2800" b="1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ด้านการพัฒนาตนเองและพัฒนาวิชาชีพ</a:t>
            </a:r>
          </a:p>
        </p:txBody>
      </p:sp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3C15C587-D4F5-4BDF-AF0F-3A4CE4C83F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1766" y="154350"/>
            <a:ext cx="2914141" cy="774259"/>
          </a:xfrm>
          <a:prstGeom prst="rect">
            <a:avLst/>
          </a:prstGeom>
        </p:spPr>
      </p:pic>
      <p:pic>
        <p:nvPicPr>
          <p:cNvPr id="9" name="รูปภาพ 8">
            <a:extLst>
              <a:ext uri="{FF2B5EF4-FFF2-40B4-BE49-F238E27FC236}">
                <a16:creationId xmlns:a16="http://schemas.microsoft.com/office/drawing/2014/main" id="{00D0D778-32D6-472B-93E7-ACA8E64CAA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544" y="1826995"/>
            <a:ext cx="3781020" cy="28364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ext Box 34">
            <a:extLst>
              <a:ext uri="{FF2B5EF4-FFF2-40B4-BE49-F238E27FC236}">
                <a16:creationId xmlns:a16="http://schemas.microsoft.com/office/drawing/2014/main" id="{F15BB703-1BB6-4837-920F-909A4A3E48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624" y="5006170"/>
            <a:ext cx="7560840" cy="52282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th-TH" sz="24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PLC </a:t>
            </a:r>
            <a:r>
              <a:rPr lang="th-TH" altLang="th-TH" sz="24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กลุ่มสาระศิลปะ</a:t>
            </a:r>
          </a:p>
        </p:txBody>
      </p:sp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A99FB731-FA4D-4471-AC36-E084DC9265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1462" y="1833080"/>
            <a:ext cx="3772908" cy="2830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67230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  <a:alpha val="6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E555E5C4-DE41-4525-9316-203EC120AA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404664"/>
            <a:ext cx="7749052" cy="581178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กล่องข้อความ 7">
            <a:extLst>
              <a:ext uri="{FF2B5EF4-FFF2-40B4-BE49-F238E27FC236}">
                <a16:creationId xmlns:a16="http://schemas.microsoft.com/office/drawing/2014/main" id="{C48317A3-7023-4AA3-B97A-F36AF0346D92}"/>
              </a:ext>
            </a:extLst>
          </p:cNvPr>
          <p:cNvSpPr txBox="1"/>
          <p:nvPr/>
        </p:nvSpPr>
        <p:spPr>
          <a:xfrm>
            <a:off x="1642238" y="1124744"/>
            <a:ext cx="5859524" cy="1015663"/>
          </a:xfrm>
          <a:prstGeom prst="rect">
            <a:avLst/>
          </a:prstGeom>
          <a:solidFill>
            <a:srgbClr val="A4D5E6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6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ขอบคุณและสวัสดีครับ</a:t>
            </a:r>
          </a:p>
        </p:txBody>
      </p:sp>
    </p:spTree>
    <p:extLst>
      <p:ext uri="{BB962C8B-B14F-4D97-AF65-F5344CB8AC3E}">
        <p14:creationId xmlns:p14="http://schemas.microsoft.com/office/powerpoint/2010/main" val="3042726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theme/theme1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2458</TotalTime>
  <Words>390</Words>
  <Application>Microsoft Office PowerPoint</Application>
  <PresentationFormat>นำเสนอทางหน้าจอ (4:3)</PresentationFormat>
  <Paragraphs>47</Paragraphs>
  <Slides>12</Slides>
  <Notes>3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3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12</vt:i4>
      </vt:variant>
    </vt:vector>
  </HeadingPairs>
  <TitlesOfParts>
    <vt:vector size="16" baseType="lpstr">
      <vt:lpstr>Arial</vt:lpstr>
      <vt:lpstr>Calibri</vt:lpstr>
      <vt:lpstr>TH SarabunPSK</vt:lpstr>
      <vt:lpstr>ชุดรูปแบบของ Office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p</dc:creator>
  <cp:lastModifiedBy>pisut160239@gmail.com</cp:lastModifiedBy>
  <cp:revision>115</cp:revision>
  <dcterms:created xsi:type="dcterms:W3CDTF">2019-08-17T06:20:39Z</dcterms:created>
  <dcterms:modified xsi:type="dcterms:W3CDTF">2021-03-22T03:20:18Z</dcterms:modified>
</cp:coreProperties>
</file>