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3"/>
  </p:handoutMasterIdLst>
  <p:sldIdLst>
    <p:sldId id="274" r:id="rId2"/>
    <p:sldId id="275" r:id="rId3"/>
    <p:sldId id="276" r:id="rId4"/>
    <p:sldId id="277" r:id="rId5"/>
    <p:sldId id="297" r:id="rId6"/>
    <p:sldId id="298" r:id="rId7"/>
    <p:sldId id="299" r:id="rId8"/>
    <p:sldId id="301" r:id="rId9"/>
    <p:sldId id="300" r:id="rId10"/>
    <p:sldId id="283" r:id="rId11"/>
    <p:sldId id="284" r:id="rId12"/>
    <p:sldId id="302" r:id="rId13"/>
    <p:sldId id="286" r:id="rId14"/>
    <p:sldId id="287" r:id="rId15"/>
    <p:sldId id="288" r:id="rId16"/>
    <p:sldId id="289" r:id="rId17"/>
    <p:sldId id="290" r:id="rId18"/>
    <p:sldId id="292" r:id="rId19"/>
    <p:sldId id="291" r:id="rId20"/>
    <p:sldId id="293" r:id="rId21"/>
    <p:sldId id="294" r:id="rId22"/>
  </p:sldIdLst>
  <p:sldSz cx="9144000" cy="6858000" type="screen4x3"/>
  <p:notesSz cx="6888163" cy="100203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294" autoAdjust="0"/>
    <p:restoredTop sz="99476" autoAdjust="0"/>
  </p:normalViewPr>
  <p:slideViewPr>
    <p:cSldViewPr>
      <p:cViewPr>
        <p:scale>
          <a:sx n="50" d="100"/>
          <a:sy n="50" d="100"/>
        </p:scale>
        <p:origin x="-1956" y="-582"/>
      </p:cViewPr>
      <p:guideLst>
        <p:guide orient="horz" pos="4110"/>
        <p:guide orient="horz" pos="231"/>
        <p:guide pos="5547"/>
        <p:guide pos="22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4870" cy="501015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quarter" idx="1"/>
          </p:nvPr>
        </p:nvSpPr>
        <p:spPr>
          <a:xfrm>
            <a:off x="3901699" y="0"/>
            <a:ext cx="2984870" cy="501015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D0490A73-DE09-43E4-8925-9A4F133BEE90}" type="datetimeFigureOut">
              <a:rPr lang="th-TH" smtClean="0"/>
              <a:pPr/>
              <a:t>04/09/60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2"/>
          </p:nvPr>
        </p:nvSpPr>
        <p:spPr>
          <a:xfrm>
            <a:off x="1" y="9517546"/>
            <a:ext cx="2984870" cy="501015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3"/>
          </p:nvPr>
        </p:nvSpPr>
        <p:spPr>
          <a:xfrm>
            <a:off x="3901699" y="9517546"/>
            <a:ext cx="2984870" cy="501015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CC06330B-D40D-453E-85C9-1C65DE7572C8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5020903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40E2B-D5B4-4E95-A2BC-D4483E0D5347}" type="datetimeFigureOut">
              <a:rPr lang="th-TH" smtClean="0"/>
              <a:pPr/>
              <a:t>04/09/60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10127-813D-4E2D-BFCC-BA1B7A03D52E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3455348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40E2B-D5B4-4E95-A2BC-D4483E0D5347}" type="datetimeFigureOut">
              <a:rPr lang="th-TH" smtClean="0"/>
              <a:pPr/>
              <a:t>04/09/60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10127-813D-4E2D-BFCC-BA1B7A03D52E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1758894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40E2B-D5B4-4E95-A2BC-D4483E0D5347}" type="datetimeFigureOut">
              <a:rPr lang="th-TH" smtClean="0"/>
              <a:pPr/>
              <a:t>04/09/60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10127-813D-4E2D-BFCC-BA1B7A03D52E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3947904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40E2B-D5B4-4E95-A2BC-D4483E0D5347}" type="datetimeFigureOut">
              <a:rPr lang="th-TH" smtClean="0"/>
              <a:pPr/>
              <a:t>04/09/60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10127-813D-4E2D-BFCC-BA1B7A03D52E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1719575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40E2B-D5B4-4E95-A2BC-D4483E0D5347}" type="datetimeFigureOut">
              <a:rPr lang="th-TH" smtClean="0"/>
              <a:pPr/>
              <a:t>04/09/60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10127-813D-4E2D-BFCC-BA1B7A03D52E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536573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40E2B-D5B4-4E95-A2BC-D4483E0D5347}" type="datetimeFigureOut">
              <a:rPr lang="th-TH" smtClean="0"/>
              <a:pPr/>
              <a:t>04/09/60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10127-813D-4E2D-BFCC-BA1B7A03D52E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3730532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40E2B-D5B4-4E95-A2BC-D4483E0D5347}" type="datetimeFigureOut">
              <a:rPr lang="th-TH" smtClean="0"/>
              <a:pPr/>
              <a:t>04/09/60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10127-813D-4E2D-BFCC-BA1B7A03D52E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1256843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40E2B-D5B4-4E95-A2BC-D4483E0D5347}" type="datetimeFigureOut">
              <a:rPr lang="th-TH" smtClean="0"/>
              <a:pPr/>
              <a:t>04/09/60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10127-813D-4E2D-BFCC-BA1B7A03D52E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1466876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40E2B-D5B4-4E95-A2BC-D4483E0D5347}" type="datetimeFigureOut">
              <a:rPr lang="th-TH" smtClean="0"/>
              <a:pPr/>
              <a:t>04/09/60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10127-813D-4E2D-BFCC-BA1B7A03D52E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1670201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40E2B-D5B4-4E95-A2BC-D4483E0D5347}" type="datetimeFigureOut">
              <a:rPr lang="th-TH" smtClean="0"/>
              <a:pPr/>
              <a:t>04/09/60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10127-813D-4E2D-BFCC-BA1B7A03D52E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420333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40E2B-D5B4-4E95-A2BC-D4483E0D5347}" type="datetimeFigureOut">
              <a:rPr lang="th-TH" smtClean="0"/>
              <a:pPr/>
              <a:t>04/09/60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10127-813D-4E2D-BFCC-BA1B7A03D52E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2606192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60000"/>
                <a:lumOff val="40000"/>
                <a:tint val="66000"/>
                <a:satMod val="160000"/>
              </a:schemeClr>
            </a:gs>
            <a:gs pos="50000">
              <a:schemeClr val="accent6">
                <a:lumMod val="60000"/>
                <a:lumOff val="40000"/>
                <a:tint val="44500"/>
                <a:satMod val="160000"/>
              </a:schemeClr>
            </a:gs>
            <a:gs pos="100000">
              <a:schemeClr val="accent6">
                <a:lumMod val="60000"/>
                <a:lumOff val="40000"/>
                <a:tint val="23500"/>
                <a:satMod val="16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40E2B-D5B4-4E95-A2BC-D4483E0D5347}" type="datetimeFigureOut">
              <a:rPr lang="th-TH" smtClean="0"/>
              <a:pPr/>
              <a:t>04/09/60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C10127-813D-4E2D-BFCC-BA1B7A03D52E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3682081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theredlist.fr/media/database/architecture/history/architecture-europeene/art-gothique/cathedrale-nd-de-chartres/016_cathedrale-nd-de-chartres_theredlis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19481" y="298748"/>
            <a:ext cx="3728459" cy="59620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  <p:pic>
        <p:nvPicPr>
          <p:cNvPr id="12296" name="Picture 8" descr="http://media-2.web.britannica.com/eb-media/38/20338-004-3723593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1659" y="298748"/>
            <a:ext cx="4152349" cy="30834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  <p:pic>
        <p:nvPicPr>
          <p:cNvPr id="12298" name="Picture 10" descr="http://sharpandkeen.files.wordpress.com/2012/11/20_details-carvings-chartres-cathedral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1659" y="3504409"/>
            <a:ext cx="4152349" cy="27682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  <p:sp>
        <p:nvSpPr>
          <p:cNvPr id="4" name="TextBox 3"/>
          <p:cNvSpPr txBox="1"/>
          <p:nvPr/>
        </p:nvSpPr>
        <p:spPr>
          <a:xfrm>
            <a:off x="491658" y="6094505"/>
            <a:ext cx="8149791" cy="43088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200" b="1" dirty="0" smtClean="0">
                <a:latin typeface="Angsana New" pitchFamily="18" charset="-34"/>
                <a:cs typeface="Angsana New" pitchFamily="18" charset="-34"/>
              </a:rPr>
              <a:t>มหาวิหาร</a:t>
            </a:r>
            <a:r>
              <a:rPr lang="th-TH" sz="2200" b="1" dirty="0" err="1" smtClean="0">
                <a:latin typeface="Angsana New" pitchFamily="18" charset="-34"/>
                <a:cs typeface="Angsana New" pitchFamily="18" charset="-34"/>
              </a:rPr>
              <a:t>ชาตร์</a:t>
            </a:r>
            <a:r>
              <a:rPr lang="th-TH" sz="2200" b="1" dirty="0" smtClean="0">
                <a:latin typeface="Angsana New" pitchFamily="18" charset="-34"/>
                <a:cs typeface="Angsana New" pitchFamily="18" charset="-34"/>
              </a:rPr>
              <a:t> ในฝรั่งเศส ศิลปะ</a:t>
            </a:r>
            <a:r>
              <a:rPr lang="th-TH" sz="2200" b="1" dirty="0" err="1" smtClean="0">
                <a:latin typeface="Angsana New" pitchFamily="18" charset="-34"/>
                <a:cs typeface="Angsana New" pitchFamily="18" charset="-34"/>
              </a:rPr>
              <a:t>กอทิก</a:t>
            </a:r>
            <a:r>
              <a:rPr lang="th-TH" sz="2200" b="1" dirty="0" smtClean="0">
                <a:latin typeface="Angsana New" pitchFamily="18" charset="-34"/>
                <a:cs typeface="Angsana New" pitchFamily="18" charset="-34"/>
              </a:rPr>
              <a:t> เป็นมหาวิหารที่มีชื่อเสียงและสวยงามมากแห่งหนึ่งในสมัยกลาง</a:t>
            </a:r>
            <a:endParaRPr lang="th-TH" sz="2200" b="1" dirty="0"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55677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กลุ่ม 2"/>
          <p:cNvGrpSpPr/>
          <p:nvPr/>
        </p:nvGrpSpPr>
        <p:grpSpPr>
          <a:xfrm>
            <a:off x="0" y="0"/>
            <a:ext cx="9144000" cy="6884459"/>
            <a:chOff x="0" y="0"/>
            <a:chExt cx="9144000" cy="6884459"/>
          </a:xfrm>
        </p:grpSpPr>
        <p:pic>
          <p:nvPicPr>
            <p:cNvPr id="14338" name="Picture 2" descr="http://upload.wikimedia.org/wikipedia/commons/5/57/Voc.jpg"/>
            <p:cNvPicPr>
              <a:picLocks noChangeAspect="1" noChangeArrowheads="1"/>
            </p:cNvPicPr>
            <p:nvPr/>
          </p:nvPicPr>
          <p:blipFill rotWithShape="1">
            <a:blip r:embed="rId2" cstate="email">
              <a:extLst>
                <a:ext uri="{BEBA8EAE-BF5A-486C-A8C5-ECC9F3942E4B}">
                  <a14:imgProps xmlns:a14="http://schemas.microsoft.com/office/drawing/2010/main" xmlns="">
                    <a14:imgLayer r:embed="rId3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 bwMode="auto">
            <a:xfrm>
              <a:off x="0" y="0"/>
              <a:ext cx="9144000" cy="6884459"/>
            </a:xfrm>
            <a:prstGeom prst="rect">
              <a:avLst/>
            </a:prstGeom>
            <a:ln>
              <a:noFill/>
            </a:ln>
            <a:effectLst/>
            <a:extLst/>
          </p:spPr>
        </p:pic>
        <p:sp>
          <p:nvSpPr>
            <p:cNvPr id="8" name="สี่เหลี่ยมผืนผ้ามุมมน 7"/>
            <p:cNvSpPr/>
            <p:nvPr/>
          </p:nvSpPr>
          <p:spPr>
            <a:xfrm>
              <a:off x="0" y="0"/>
              <a:ext cx="9144000" cy="5085183"/>
            </a:xfrm>
            <a:prstGeom prst="roundRect">
              <a:avLst>
                <a:gd name="adj" fmla="val 0"/>
              </a:avLst>
            </a:prstGeom>
            <a:gradFill>
              <a:gsLst>
                <a:gs pos="0">
                  <a:schemeClr val="bg1"/>
                </a:gs>
                <a:gs pos="25000">
                  <a:schemeClr val="bg1">
                    <a:alpha val="50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351994" y="6284261"/>
            <a:ext cx="4720072" cy="43088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200" b="1" dirty="0" smtClean="0">
                <a:latin typeface="Angsana New" pitchFamily="18" charset="-34"/>
                <a:cs typeface="Angsana New" pitchFamily="18" charset="-34"/>
              </a:rPr>
              <a:t>อู่ต่อเรือของ</a:t>
            </a:r>
            <a:r>
              <a:rPr lang="th-TH" sz="2200" b="1" dirty="0" err="1" smtClean="0">
                <a:latin typeface="Angsana New" pitchFamily="18" charset="-34"/>
                <a:cs typeface="Angsana New" pitchFamily="18" charset="-34"/>
              </a:rPr>
              <a:t>บริษัทดัชต์</a:t>
            </a:r>
            <a:r>
              <a:rPr lang="th-TH" sz="2200" b="1" dirty="0" smtClean="0">
                <a:latin typeface="Angsana New" pitchFamily="18" charset="-34"/>
                <a:cs typeface="Angsana New" pitchFamily="18" charset="-34"/>
              </a:rPr>
              <a:t>อินเดียตะวันออก ในกรุงอัมสเตอร์ดัม</a:t>
            </a:r>
            <a:endParaRPr lang="th-TH" sz="2200" b="1" dirty="0">
              <a:latin typeface="Angsana New" pitchFamily="18" charset="-34"/>
              <a:cs typeface="Angsana New" pitchFamily="18" charset="-34"/>
            </a:endParaRPr>
          </a:p>
        </p:txBody>
      </p:sp>
      <p:grpSp>
        <p:nvGrpSpPr>
          <p:cNvPr id="11" name="กลุ่ม 10"/>
          <p:cNvGrpSpPr/>
          <p:nvPr/>
        </p:nvGrpSpPr>
        <p:grpSpPr>
          <a:xfrm>
            <a:off x="4655126" y="366713"/>
            <a:ext cx="4150737" cy="4502447"/>
            <a:chOff x="4655126" y="366713"/>
            <a:chExt cx="4150737" cy="4502447"/>
          </a:xfrm>
        </p:grpSpPr>
        <p:sp>
          <p:nvSpPr>
            <p:cNvPr id="9" name="สี่เหลี่ยมผืนผ้ามุมมน 8"/>
            <p:cNvSpPr/>
            <p:nvPr/>
          </p:nvSpPr>
          <p:spPr>
            <a:xfrm>
              <a:off x="4655126" y="366713"/>
              <a:ext cx="4150737" cy="4062419"/>
            </a:xfrm>
            <a:prstGeom prst="roundRect">
              <a:avLst>
                <a:gd name="adj" fmla="val 5252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0" name="ตัวแทนเนื้อหา 2"/>
            <p:cNvSpPr txBox="1">
              <a:spLocks/>
            </p:cNvSpPr>
            <p:nvPr/>
          </p:nvSpPr>
          <p:spPr>
            <a:xfrm>
              <a:off x="4788024" y="458881"/>
              <a:ext cx="3946525" cy="4410279"/>
            </a:xfrm>
            <a:prstGeom prst="rect">
              <a:avLst/>
            </a:prstGeom>
          </p:spPr>
          <p:txBody>
            <a:bodyPr vert="horz" lIns="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itchFamily="34" charset="0"/>
                <a:buNone/>
              </a:pPr>
              <a:r>
                <a:rPr lang="th-TH" sz="2800" b="1" dirty="0" smtClean="0">
                  <a:latin typeface="Angsana New" pitchFamily="18" charset="-34"/>
                  <a:cs typeface="Angsana New" pitchFamily="18" charset="-34"/>
                </a:rPr>
                <a:t>สมัยใหม่  </a:t>
              </a:r>
            </a:p>
            <a:p>
              <a:pPr marL="0" indent="0" algn="thaiDist">
                <a:buFont typeface="Arial" pitchFamily="34" charset="0"/>
                <a:buNone/>
              </a:pPr>
              <a:r>
                <a:rPr lang="en-US" sz="2600" b="1" dirty="0" smtClean="0">
                  <a:latin typeface="Angsana New" pitchFamily="18" charset="-34"/>
                  <a:cs typeface="Angsana New" pitchFamily="18" charset="-34"/>
                </a:rPr>
                <a:t>      1. </a:t>
              </a:r>
              <a:r>
                <a:rPr lang="th-TH" sz="2600" b="1" dirty="0" smtClean="0">
                  <a:latin typeface="Angsana New" pitchFamily="18" charset="-34"/>
                  <a:cs typeface="Angsana New" pitchFamily="18" charset="-34"/>
                </a:rPr>
                <a:t>สมัยการสำรวจทางทะเล</a:t>
              </a:r>
            </a:p>
            <a:p>
              <a:pPr marL="0" indent="0" algn="thaiDist">
                <a:buFont typeface="Arial" pitchFamily="34" charset="0"/>
                <a:buNone/>
              </a:pPr>
              <a:r>
                <a:rPr lang="th-TH" sz="2600" b="1" dirty="0" smtClean="0">
                  <a:latin typeface="Angsana New" pitchFamily="18" charset="-34"/>
                  <a:cs typeface="Angsana New" pitchFamily="18" charset="-34"/>
                </a:rPr>
                <a:t> </a:t>
              </a:r>
              <a:r>
                <a:rPr lang="th-TH" sz="2600" dirty="0" smtClean="0">
                  <a:latin typeface="Angsana New" pitchFamily="18" charset="-34"/>
                  <a:cs typeface="Angsana New" pitchFamily="18" charset="-34"/>
                </a:rPr>
                <a:t>เกิดก่อนโคลัมบัสค้นพบทวีปอเมริกา นักเดินเรือของสเปนและโปรตุเกส ออกสำรวจเส้นทางไปหมู่เกาะอินเดียตะวันออก และกลายเป็นประเทศที่มั่งคั่ง ทำให้หลายชาติตั้งบริษัทเดินเรือเพื่อทำการค้า เรียกว่า บริษัทอินเดียตะวันออก ทำให้เกิดการปฏิวัติการค้าตามมา</a:t>
              </a:r>
              <a:endParaRPr lang="th-TH" sz="2600" dirty="0">
                <a:latin typeface="Angsana New" pitchFamily="18" charset="-34"/>
                <a:cs typeface="Angsana New" pitchFamily="18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353190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แผนผังลําดับงาน: กระบวนการสำรอง 6"/>
          <p:cNvSpPr/>
          <p:nvPr/>
        </p:nvSpPr>
        <p:spPr>
          <a:xfrm>
            <a:off x="285720" y="1643050"/>
            <a:ext cx="6016832" cy="3000396"/>
          </a:xfrm>
          <a:prstGeom prst="flowChartAlternateProcess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5362" name="Picture 2" descr="http://www.trueplookpanya.com/data/product/uploads/other4/c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900" r="5900" b="9378"/>
          <a:stretch/>
        </p:blipFill>
        <p:spPr bwMode="auto">
          <a:xfrm>
            <a:off x="5580112" y="954867"/>
            <a:ext cx="3225958" cy="41432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  <p:sp>
        <p:nvSpPr>
          <p:cNvPr id="5" name="TextBox 4"/>
          <p:cNvSpPr txBox="1"/>
          <p:nvPr/>
        </p:nvSpPr>
        <p:spPr>
          <a:xfrm>
            <a:off x="5580112" y="4929756"/>
            <a:ext cx="3225958" cy="76944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200" b="1" dirty="0" err="1" smtClean="0">
                <a:latin typeface="Angsana New" pitchFamily="18" charset="-34"/>
                <a:cs typeface="Angsana New" pitchFamily="18" charset="-34"/>
              </a:rPr>
              <a:t>เซอร์</a:t>
            </a:r>
            <a:r>
              <a:rPr lang="th-TH" sz="2200" b="1" dirty="0" smtClean="0">
                <a:latin typeface="Angsana New" pitchFamily="18" charset="-34"/>
                <a:cs typeface="Angsana New" pitchFamily="18" charset="-34"/>
              </a:rPr>
              <a:t>ไอ</a:t>
            </a:r>
            <a:r>
              <a:rPr lang="th-TH" sz="2200" b="1" dirty="0" err="1" smtClean="0">
                <a:latin typeface="Angsana New" pitchFamily="18" charset="-34"/>
                <a:cs typeface="Angsana New" pitchFamily="18" charset="-34"/>
              </a:rPr>
              <a:t>แซค</a:t>
            </a:r>
            <a:r>
              <a:rPr lang="th-TH" sz="2200" b="1" dirty="0" smtClean="0">
                <a:latin typeface="Angsana New" pitchFamily="18" charset="-34"/>
                <a:cs typeface="Angsana New" pitchFamily="18" charset="-34"/>
              </a:rPr>
              <a:t>  </a:t>
            </a:r>
            <a:r>
              <a:rPr lang="th-TH" sz="2200" b="1" dirty="0" err="1" smtClean="0">
                <a:latin typeface="Angsana New" pitchFamily="18" charset="-34"/>
                <a:cs typeface="Angsana New" pitchFamily="18" charset="-34"/>
              </a:rPr>
              <a:t>นิว</a:t>
            </a:r>
            <a:r>
              <a:rPr lang="th-TH" sz="2200" b="1" dirty="0" smtClean="0">
                <a:latin typeface="Angsana New" pitchFamily="18" charset="-34"/>
                <a:cs typeface="Angsana New" pitchFamily="18" charset="-34"/>
              </a:rPr>
              <a:t>ตัน</a:t>
            </a:r>
          </a:p>
          <a:p>
            <a:pPr algn="ctr"/>
            <a:r>
              <a:rPr lang="th-TH" sz="2200" b="1" dirty="0" smtClean="0">
                <a:latin typeface="Angsana New" pitchFamily="18" charset="-34"/>
                <a:cs typeface="Angsana New" pitchFamily="18" charset="-34"/>
              </a:rPr>
              <a:t> ผู้ค้นพบกฎความถ่วง</a:t>
            </a:r>
            <a:endParaRPr lang="th-TH" sz="2200" b="1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6" name="ตัวแทนเนื้อหา 2"/>
          <p:cNvSpPr>
            <a:spLocks noGrp="1"/>
          </p:cNvSpPr>
          <p:nvPr>
            <p:ph idx="4294967295"/>
          </p:nvPr>
        </p:nvSpPr>
        <p:spPr>
          <a:xfrm>
            <a:off x="438795" y="2118891"/>
            <a:ext cx="5112568" cy="2310241"/>
          </a:xfrm>
        </p:spPr>
        <p:txBody>
          <a:bodyPr>
            <a:normAutofit/>
          </a:bodyPr>
          <a:lstStyle/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en-US" sz="2600" b="1" dirty="0" smtClean="0">
                <a:latin typeface="Angsana New" pitchFamily="18" charset="-34"/>
                <a:cs typeface="Angsana New" pitchFamily="18" charset="-34"/>
              </a:rPr>
              <a:t>	2. </a:t>
            </a:r>
            <a:r>
              <a:rPr lang="th-TH" sz="2600" b="1" dirty="0" smtClean="0">
                <a:latin typeface="Angsana New" pitchFamily="18" charset="-34"/>
                <a:cs typeface="Angsana New" pitchFamily="18" charset="-34"/>
              </a:rPr>
              <a:t>สมัยการปฏิวัติทางวิทยาศาสตร์  </a:t>
            </a: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เกิดการแสวงหาความรู้ใหม่โดยการทดลอง การสังเกต การใช้เหตุผล ทำให้เกิดสมัยแห่งการใช้เหตุผล หรือยุคแห่งการรู้แจ้ง นักปรัชญาคนสำคัญ  เช่น  </a:t>
            </a:r>
            <a:r>
              <a:rPr lang="th-TH" sz="2600" dirty="0" err="1" smtClean="0">
                <a:latin typeface="Angsana New" pitchFamily="18" charset="-34"/>
                <a:cs typeface="Angsana New" pitchFamily="18" charset="-34"/>
              </a:rPr>
              <a:t>วอลแตร์</a:t>
            </a: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2600" dirty="0" err="1" smtClean="0">
                <a:latin typeface="Angsana New" pitchFamily="18" charset="-34"/>
                <a:cs typeface="Angsana New" pitchFamily="18" charset="-34"/>
              </a:rPr>
              <a:t>มง</a:t>
            </a: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เตสกีเยอ และชอง </a:t>
            </a:r>
            <a:r>
              <a:rPr lang="th-TH" sz="2600" dirty="0" err="1" smtClean="0">
                <a:latin typeface="Angsana New" pitchFamily="18" charset="-34"/>
                <a:cs typeface="Angsana New" pitchFamily="18" charset="-34"/>
              </a:rPr>
              <a:t>ชาก</a:t>
            </a: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 รูโซ</a:t>
            </a:r>
            <a:endParaRPr lang="th-TH" sz="2600" dirty="0"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5722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6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 rot="16200000" flipH="1" flipV="1">
            <a:off x="3367901" y="-3082203"/>
            <a:ext cx="3028095" cy="890670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bg1"/>
              </a:gs>
              <a:gs pos="28000">
                <a:srgbClr val="F5F7FC"/>
              </a:gs>
              <a:gs pos="90000">
                <a:srgbClr val="FCFEFE">
                  <a:alpha val="26000"/>
                </a:srgbClr>
              </a:gs>
              <a:gs pos="100000">
                <a:schemeClr val="accent5">
                  <a:alpha val="0"/>
                  <a:lumMod val="0"/>
                  <a:lumOff val="100000"/>
                </a:schemeClr>
              </a:gs>
              <a:gs pos="65000">
                <a:srgbClr val="F1F8FB">
                  <a:alpha val="0"/>
                  <a:lumMod val="92000"/>
                  <a:lumOff val="8000"/>
                </a:srgbClr>
              </a:gs>
              <a:gs pos="51000">
                <a:schemeClr val="bg1">
                  <a:alpha val="37000"/>
                </a:schemeClr>
              </a:gs>
            </a:gsLst>
            <a:lin ang="2700000" scaled="1"/>
            <a:tileRect/>
          </a:gradFill>
          <a:ln>
            <a:noFill/>
          </a:ln>
          <a:effectLst>
            <a:reflection endPos="65000" dist="50800" dir="5400000" sy="-100000" algn="bl" rotWithShape="0"/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ตัวแทนเนื้อหา 2"/>
          <p:cNvSpPr>
            <a:spLocks noGrp="1"/>
          </p:cNvSpPr>
          <p:nvPr>
            <p:ph idx="4294967295"/>
          </p:nvPr>
        </p:nvSpPr>
        <p:spPr>
          <a:xfrm>
            <a:off x="730496" y="714356"/>
            <a:ext cx="6984776" cy="5000660"/>
          </a:xfrm>
        </p:spPr>
        <p:txBody>
          <a:bodyPr>
            <a:normAutofit/>
          </a:bodyPr>
          <a:lstStyle/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en-US" sz="2600" b="1" dirty="0" smtClean="0">
                <a:latin typeface="Angsana New" pitchFamily="18" charset="-34"/>
                <a:cs typeface="Angsana New" pitchFamily="18" charset="-34"/>
              </a:rPr>
              <a:t>	3.</a:t>
            </a:r>
            <a:r>
              <a:rPr lang="th-TH" sz="2600" b="1" dirty="0" smtClean="0">
                <a:latin typeface="Angsana New" pitchFamily="18" charset="-34"/>
                <a:cs typeface="Angsana New" pitchFamily="18" charset="-34"/>
              </a:rPr>
              <a:t> สมัยการปฏิวัติอุตสาหกรรม  </a:t>
            </a: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เป็นการนำเครื่องจักรมาใช้แทนแรงงานมนุษย์ ทำให้ผลิตได้เป็นจำนวนมาก และเป็นมาตรฐานเดียวกัน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ทำให้โลกตะวันตกมีความมั่งคั่ง  มีอำนาจ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นำไปสู่การเกิดสมัย จักรวรรดินิยม</a:t>
            </a:r>
            <a:endParaRPr lang="th-TH" sz="2600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71472" y="357166"/>
            <a:ext cx="7572428" cy="2928934"/>
          </a:xfrm>
          <a:prstGeom prst="roundRect">
            <a:avLst/>
          </a:prstGeom>
          <a:solidFill>
            <a:schemeClr val="accent6">
              <a:alpha val="29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3016720" y="1633691"/>
            <a:ext cx="6127280" cy="5224309"/>
          </a:xfrm>
          <a:prstGeom prst="rect">
            <a:avLst/>
          </a:prstGeom>
          <a:noFill/>
          <a:ln>
            <a:noFill/>
          </a:ln>
          <a:effectLst>
            <a:glow rad="139700">
              <a:schemeClr val="bg1"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90627" y="5894657"/>
            <a:ext cx="4147568" cy="76944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200" b="1" dirty="0" smtClean="0">
                <a:latin typeface="Angsana New" pitchFamily="18" charset="-34"/>
                <a:cs typeface="Angsana New" pitchFamily="18" charset="-34"/>
              </a:rPr>
              <a:t>เครื่องจักรที่ประดิษฐ์ขึ้นในสมัยการปฏิวัติอุตสาหกรรม นำไปใช้ในโรงงานทอผ้าในยุโรป</a:t>
            </a:r>
            <a:endParaRPr lang="th-TH" sz="2200" b="1" dirty="0"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4503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7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ile:Anonymous - Prise de la Bastil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14300" y="0"/>
            <a:ext cx="9401208" cy="7000900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sp>
        <p:nvSpPr>
          <p:cNvPr id="3" name="TextBox 2"/>
          <p:cNvSpPr txBox="1"/>
          <p:nvPr/>
        </p:nvSpPr>
        <p:spPr>
          <a:xfrm>
            <a:off x="444404" y="5945707"/>
            <a:ext cx="4627662" cy="76944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buClr>
                <a:schemeClr val="accent6">
                  <a:lumMod val="75000"/>
                </a:schemeClr>
              </a:buClr>
            </a:pPr>
            <a:r>
              <a:rPr lang="th-TH" sz="2200" b="1" dirty="0" smtClean="0">
                <a:latin typeface="Angsana New" pitchFamily="18" charset="-34"/>
                <a:cs typeface="Angsana New" pitchFamily="18" charset="-34"/>
              </a:rPr>
              <a:t>การทลายคุกบา</a:t>
            </a:r>
            <a:r>
              <a:rPr lang="th-TH" sz="2200" b="1" dirty="0" err="1" smtClean="0">
                <a:latin typeface="Angsana New" pitchFamily="18" charset="-34"/>
                <a:cs typeface="Angsana New" pitchFamily="18" charset="-34"/>
              </a:rPr>
              <a:t>สตีย์</a:t>
            </a:r>
            <a:r>
              <a:rPr lang="th-TH" sz="2200" b="1" dirty="0" smtClean="0">
                <a:latin typeface="Angsana New" pitchFamily="18" charset="-34"/>
                <a:cs typeface="Angsana New" pitchFamily="18" charset="-34"/>
              </a:rPr>
              <a:t>  เป็นเหตุการณ์สำคัญที่สุดในการ</a:t>
            </a:r>
            <a:br>
              <a:rPr lang="th-TH" sz="2200" b="1" dirty="0" smtClean="0">
                <a:latin typeface="Angsana New" pitchFamily="18" charset="-34"/>
                <a:cs typeface="Angsana New" pitchFamily="18" charset="-34"/>
              </a:rPr>
            </a:br>
            <a:r>
              <a:rPr lang="th-TH" sz="2200" b="1" dirty="0" smtClean="0">
                <a:latin typeface="Angsana New" pitchFamily="18" charset="-34"/>
                <a:cs typeface="Angsana New" pitchFamily="18" charset="-34"/>
              </a:rPr>
              <a:t>ปฏิวัติฝรั่งเศส  ค.ศ. </a:t>
            </a:r>
            <a:r>
              <a:rPr lang="en-US" sz="2200" b="1" dirty="0" smtClean="0">
                <a:latin typeface="Angsana New" pitchFamily="18" charset="-34"/>
                <a:cs typeface="Angsana New" pitchFamily="18" charset="-34"/>
              </a:rPr>
              <a:t>1789</a:t>
            </a:r>
            <a:endParaRPr lang="th-TH" sz="2200" b="1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" name="สี่เหลี่ยมผืนผ้ามุมมน 3"/>
          <p:cNvSpPr/>
          <p:nvPr/>
        </p:nvSpPr>
        <p:spPr>
          <a:xfrm>
            <a:off x="-164892" y="-983"/>
            <a:ext cx="9308892" cy="3595156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bg1"/>
              </a:gs>
              <a:gs pos="33000">
                <a:srgbClr val="F5F7FC"/>
              </a:gs>
              <a:gs pos="63000">
                <a:schemeClr val="bg1">
                  <a:alpha val="65000"/>
                </a:schemeClr>
              </a:gs>
              <a:gs pos="82000">
                <a:schemeClr val="accent1">
                  <a:tint val="23500"/>
                  <a:satMod val="160000"/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Rounded Rectangle 5"/>
          <p:cNvSpPr/>
          <p:nvPr/>
        </p:nvSpPr>
        <p:spPr>
          <a:xfrm>
            <a:off x="428596" y="428604"/>
            <a:ext cx="8143932" cy="2143140"/>
          </a:xfrm>
          <a:prstGeom prst="round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TextBox 4"/>
          <p:cNvSpPr txBox="1"/>
          <p:nvPr/>
        </p:nvSpPr>
        <p:spPr>
          <a:xfrm>
            <a:off x="673130" y="807535"/>
            <a:ext cx="763284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>
              <a:buClr>
                <a:schemeClr val="accent6">
                  <a:lumMod val="75000"/>
                </a:schemeClr>
              </a:buClr>
            </a:pPr>
            <a:r>
              <a:rPr lang="en-US" sz="2600" b="1" dirty="0" smtClean="0">
                <a:latin typeface="Angsana New" pitchFamily="18" charset="-34"/>
                <a:cs typeface="Angsana New" pitchFamily="18" charset="-34"/>
              </a:rPr>
              <a:t>	4. </a:t>
            </a:r>
            <a:r>
              <a:rPr lang="th-TH" sz="2600" b="1" dirty="0" smtClean="0">
                <a:latin typeface="Angsana New" pitchFamily="18" charset="-34"/>
                <a:cs typeface="Angsana New" pitchFamily="18" charset="-34"/>
              </a:rPr>
              <a:t>สมัยเสรีนิยม ชาตินิยม และประชาธิปไตย </a:t>
            </a: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เป็นยุคของการใช้เหตุผล ทำให้เกิดความคิดทางการเมืองใหม่ๆ จนนำไปสู่การปฏิวัติฝรั่งเศส </a:t>
            </a:r>
            <a:r>
              <a:rPr lang="th-TH" sz="2600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เกิดการปกครองแบบประชาธิปไตย </a:t>
            </a:r>
            <a:r>
              <a:rPr lang="th-TH" sz="26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2600" dirty="0">
                <a:latin typeface="Angsana New" pitchFamily="18" charset="-34"/>
                <a:cs typeface="Angsana New" pitchFamily="18" charset="-34"/>
              </a:rPr>
              <a:t>ความคิดเรื่องชาตินิยมนำไปสู่การรวมประเทศ  เช่น เยอรมนี และอิตาลี</a:t>
            </a:r>
          </a:p>
          <a:p>
            <a:pPr algn="thaiDist">
              <a:buClr>
                <a:schemeClr val="accent6">
                  <a:lumMod val="75000"/>
                </a:schemeClr>
              </a:buClr>
            </a:pPr>
            <a:r>
              <a:rPr lang="th-TH" sz="2600" b="1" dirty="0" smtClean="0">
                <a:latin typeface="Angsana New" pitchFamily="18" charset="-34"/>
                <a:cs typeface="Angsana New" pitchFamily="18" charset="-34"/>
              </a:rPr>
              <a:t>  </a:t>
            </a: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 </a:t>
            </a:r>
            <a:endParaRPr lang="th-TH" sz="2600" b="1" dirty="0"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7757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://1.bp.blogspot.com/-6-VBGoW1Wh0/T--4mpW-uhI/AAAAAAAAAHU/8dnOKo33iOk/s1600/Columbus_Taking_Possessi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57250"/>
            <a:ext cx="9144000" cy="692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สี่เหลี่ยมผืนผ้ามุมมน 2"/>
          <p:cNvSpPr/>
          <p:nvPr/>
        </p:nvSpPr>
        <p:spPr>
          <a:xfrm>
            <a:off x="0" y="-46038"/>
            <a:ext cx="9144000" cy="3640138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bg1"/>
              </a:gs>
              <a:gs pos="33000">
                <a:srgbClr val="F5F7FC"/>
              </a:gs>
              <a:gs pos="63000">
                <a:schemeClr val="bg1">
                  <a:alpha val="65000"/>
                </a:schemeClr>
              </a:gs>
              <a:gs pos="82000">
                <a:schemeClr val="accent1">
                  <a:tint val="23500"/>
                  <a:satMod val="160000"/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/>
          </a:p>
        </p:txBody>
      </p:sp>
      <p:sp>
        <p:nvSpPr>
          <p:cNvPr id="8" name="Rounded Rectangle 7"/>
          <p:cNvSpPr/>
          <p:nvPr/>
        </p:nvSpPr>
        <p:spPr>
          <a:xfrm>
            <a:off x="500063" y="285750"/>
            <a:ext cx="8143875" cy="1500188"/>
          </a:xfrm>
          <a:prstGeom prst="round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/>
          </a:p>
        </p:txBody>
      </p:sp>
      <p:sp>
        <p:nvSpPr>
          <p:cNvPr id="9" name="TextBox 8"/>
          <p:cNvSpPr txBox="1"/>
          <p:nvPr/>
        </p:nvSpPr>
        <p:spPr>
          <a:xfrm>
            <a:off x="581025" y="571500"/>
            <a:ext cx="7848600" cy="8921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th-TH" sz="2600" dirty="0">
                <a:latin typeface="Angsana New" pitchFamily="18" charset="-34"/>
                <a:cs typeface="+mj-cs"/>
              </a:rPr>
              <a:t>	</a:t>
            </a:r>
            <a:r>
              <a:rPr lang="en-US" sz="2600" b="1" dirty="0">
                <a:latin typeface="Angsana New" pitchFamily="18" charset="-34"/>
                <a:cs typeface="+mj-cs"/>
              </a:rPr>
              <a:t>5. </a:t>
            </a:r>
            <a:r>
              <a:rPr lang="th-TH" sz="2600" b="1" dirty="0">
                <a:latin typeface="Angsana New" pitchFamily="18" charset="-34"/>
                <a:cs typeface="+mj-cs"/>
              </a:rPr>
              <a:t> สมัยจักรวรรดินิยมใหม่ </a:t>
            </a:r>
            <a:r>
              <a:rPr lang="th-TH" sz="2600" dirty="0">
                <a:latin typeface="Angsana New" pitchFamily="18" charset="-34"/>
                <a:cs typeface="+mj-cs"/>
              </a:rPr>
              <a:t> เป็นผลสืบเนื่องจากการปฏิวัติอุตสาหกรรม ยุโรปและอเมริกาต่างแสวงหาอาณานิคม  โดยแข่งขันกันเพื่อความยิ่งใหญ่ของชาติ</a:t>
            </a:r>
            <a:endParaRPr lang="th-TH" sz="2600" b="1" dirty="0">
              <a:latin typeface="Angsana New" pitchFamily="18" charset="-34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3870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thaigoodview.com/files/u30458/picture2009_1912255211544.jpg"/>
          <p:cNvPicPr>
            <a:picLocks noChangeAspect="1" noChangeArrowheads="1"/>
          </p:cNvPicPr>
          <p:nvPr/>
        </p:nvPicPr>
        <p:blipFill rotWithShape="1">
          <a:blip r:embed="rId2">
            <a:extLst/>
          </a:blip>
          <a:srcRect/>
          <a:stretch/>
        </p:blipFill>
        <p:spPr bwMode="auto">
          <a:xfrm>
            <a:off x="-108520" y="794894"/>
            <a:ext cx="9378049" cy="6234506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sp>
        <p:nvSpPr>
          <p:cNvPr id="7" name="สี่เหลี่ยมผืนผ้ามุมมน 2"/>
          <p:cNvSpPr/>
          <p:nvPr/>
        </p:nvSpPr>
        <p:spPr>
          <a:xfrm>
            <a:off x="0" y="-46038"/>
            <a:ext cx="9144000" cy="3640138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bg1"/>
              </a:gs>
              <a:gs pos="33000">
                <a:srgbClr val="F5F7FC"/>
              </a:gs>
              <a:gs pos="63000">
                <a:schemeClr val="bg1">
                  <a:alpha val="65000"/>
                </a:schemeClr>
              </a:gs>
              <a:gs pos="82000">
                <a:schemeClr val="accent1">
                  <a:tint val="23500"/>
                  <a:satMod val="160000"/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/>
          </a:p>
        </p:txBody>
      </p:sp>
      <p:sp>
        <p:nvSpPr>
          <p:cNvPr id="8" name="Rounded Rectangle 7"/>
          <p:cNvSpPr/>
          <p:nvPr/>
        </p:nvSpPr>
        <p:spPr>
          <a:xfrm>
            <a:off x="571500" y="428625"/>
            <a:ext cx="8143875" cy="1500188"/>
          </a:xfrm>
          <a:prstGeom prst="round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/>
          </a:p>
        </p:txBody>
      </p:sp>
      <p:sp>
        <p:nvSpPr>
          <p:cNvPr id="9" name="TextBox 8"/>
          <p:cNvSpPr txBox="1"/>
          <p:nvPr/>
        </p:nvSpPr>
        <p:spPr>
          <a:xfrm>
            <a:off x="730250" y="549275"/>
            <a:ext cx="7561263" cy="16922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thaiDist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th-TH" sz="2600" dirty="0">
                <a:latin typeface="Angsana New" pitchFamily="18" charset="-34"/>
                <a:cs typeface="+mj-cs"/>
              </a:rPr>
              <a:t>	</a:t>
            </a:r>
            <a:r>
              <a:rPr lang="en-US" sz="2600" b="1" dirty="0">
                <a:latin typeface="Angsana New" pitchFamily="18" charset="-34"/>
                <a:cs typeface="+mj-cs"/>
              </a:rPr>
              <a:t>6. </a:t>
            </a:r>
            <a:r>
              <a:rPr lang="th-TH" sz="2600" b="1" dirty="0">
                <a:latin typeface="Angsana New" pitchFamily="18" charset="-34"/>
                <a:cs typeface="+mj-cs"/>
              </a:rPr>
              <a:t>สมัยสงครามโลก </a:t>
            </a:r>
            <a:r>
              <a:rPr lang="th-TH" sz="2600" dirty="0">
                <a:latin typeface="Angsana New" pitchFamily="18" charset="-34"/>
                <a:cs typeface="+mj-cs"/>
              </a:rPr>
              <a:t>เป็นช่วงเวลาที่โลกอยู่ในภาวะสงครามครั้งใหญ่ รุนแรง และนองเลือดที่สุด การสิ้นสุดสงครามโลกครั้งที่ 2 ถือเป็นการสิ้นสุดประวัติศาสตร์ตะวันตกสมัยใหม่</a:t>
            </a:r>
          </a:p>
          <a:p>
            <a:pPr algn="thaiDist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th-TH" sz="2600" dirty="0">
                <a:latin typeface="Angsana New" pitchFamily="18" charset="-34"/>
                <a:cs typeface="+mj-cs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xmlns="" val="1407539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figures.boundless.com/4801/full/coldwar.png"/>
          <p:cNvPicPr>
            <a:picLocks noChangeAspect="1" noChangeArrowheads="1"/>
          </p:cNvPicPr>
          <p:nvPr/>
        </p:nvPicPr>
        <p:blipFill>
          <a:blip r:embed="rId2"/>
          <a:srcRect b="8020"/>
          <a:stretch>
            <a:fillRect/>
          </a:stretch>
        </p:blipFill>
        <p:spPr bwMode="auto">
          <a:xfrm>
            <a:off x="0" y="1122363"/>
            <a:ext cx="9144000" cy="573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สี่เหลี่ยมผืนผ้ามุมมน 1"/>
          <p:cNvSpPr/>
          <p:nvPr/>
        </p:nvSpPr>
        <p:spPr>
          <a:xfrm>
            <a:off x="0" y="-46038"/>
            <a:ext cx="9144000" cy="3260726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bg1"/>
              </a:gs>
              <a:gs pos="33000">
                <a:srgbClr val="F5F7FC"/>
              </a:gs>
              <a:gs pos="63000">
                <a:schemeClr val="bg1">
                  <a:alpha val="65000"/>
                </a:schemeClr>
              </a:gs>
              <a:gs pos="82000">
                <a:schemeClr val="accent1">
                  <a:tint val="23500"/>
                  <a:satMod val="160000"/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/>
          </a:p>
        </p:txBody>
      </p:sp>
      <p:sp>
        <p:nvSpPr>
          <p:cNvPr id="8" name="Rounded Rectangle 7"/>
          <p:cNvSpPr/>
          <p:nvPr/>
        </p:nvSpPr>
        <p:spPr>
          <a:xfrm>
            <a:off x="500063" y="285750"/>
            <a:ext cx="8143875" cy="1928813"/>
          </a:xfrm>
          <a:prstGeom prst="round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/>
          </a:p>
        </p:txBody>
      </p:sp>
      <p:sp>
        <p:nvSpPr>
          <p:cNvPr id="9" name="TextBox 8"/>
          <p:cNvSpPr txBox="1"/>
          <p:nvPr/>
        </p:nvSpPr>
        <p:spPr>
          <a:xfrm>
            <a:off x="785813" y="357188"/>
            <a:ext cx="7488237" cy="1754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th-TH" b="1" dirty="0">
                <a:latin typeface="Angsana New" pitchFamily="18" charset="-34"/>
                <a:cs typeface="+mj-cs"/>
              </a:rPr>
              <a:t>สมัยปัจจุบัน </a:t>
            </a:r>
            <a:endParaRPr lang="en-US" b="1" dirty="0">
              <a:latin typeface="Angsana New" pitchFamily="18" charset="-34"/>
              <a:cs typeface="+mj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en-US" dirty="0">
                <a:latin typeface="Angsana New" pitchFamily="18" charset="-34"/>
                <a:cs typeface="+mj-cs"/>
              </a:rPr>
              <a:t>	</a:t>
            </a:r>
            <a:r>
              <a:rPr lang="en-US" sz="2600" b="1" dirty="0">
                <a:latin typeface="Angsana New" pitchFamily="18" charset="-34"/>
                <a:cs typeface="+mj-cs"/>
              </a:rPr>
              <a:t>1. </a:t>
            </a:r>
            <a:r>
              <a:rPr lang="th-TH" sz="2600" b="1" dirty="0">
                <a:latin typeface="Angsana New" pitchFamily="18" charset="-34"/>
                <a:cs typeface="+mj-cs"/>
              </a:rPr>
              <a:t>สมัยสงครามเย็น </a:t>
            </a:r>
            <a:r>
              <a:rPr lang="th-TH" sz="2600" dirty="0">
                <a:latin typeface="Angsana New" pitchFamily="18" charset="-34"/>
                <a:cs typeface="+mj-cs"/>
              </a:rPr>
              <a:t>เป็นการแข่งขันทางการเมืองของค่ายประชาธิปไตยที่มีสหรัฐอเมริกาเป็นผู้นำ กับค่ายคอมมิวนิสต์ที่มีสหภาพโซ</a:t>
            </a:r>
            <a:r>
              <a:rPr lang="th-TH" sz="2600" dirty="0" err="1">
                <a:latin typeface="Angsana New" pitchFamily="18" charset="-34"/>
                <a:cs typeface="+mj-cs"/>
              </a:rPr>
              <a:t>เวียต</a:t>
            </a:r>
            <a:r>
              <a:rPr lang="th-TH" sz="2600" dirty="0">
                <a:latin typeface="Angsana New" pitchFamily="18" charset="-34"/>
                <a:cs typeface="+mj-cs"/>
              </a:rPr>
              <a:t>เป็นผู้นำ ในขณะที่องค์การสหประชาชาติได้พยายามไกล่เกลี่ยให้เกิดสันติภาพ</a:t>
            </a:r>
            <a:endParaRPr lang="th-TH" sz="2600" b="1" dirty="0">
              <a:latin typeface="Angsana New" pitchFamily="18" charset="-34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7852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blogsgu.com/wp-content/uploads/2013/05/04216_002.jpg"/>
          <p:cNvPicPr>
            <a:picLocks noChangeAspect="1" noChangeArrowheads="1"/>
          </p:cNvPicPr>
          <p:nvPr/>
        </p:nvPicPr>
        <p:blipFill>
          <a:blip r:embed="rId2">
            <a:extLst/>
          </a:blip>
          <a:srcRect/>
          <a:stretch>
            <a:fillRect/>
          </a:stretch>
        </p:blipFill>
        <p:spPr bwMode="auto">
          <a:xfrm>
            <a:off x="-71470" y="1285860"/>
            <a:ext cx="9329770" cy="6185946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sp>
        <p:nvSpPr>
          <p:cNvPr id="8" name="สี่เหลี่ยมผืนผ้ามุมมน 2"/>
          <p:cNvSpPr/>
          <p:nvPr/>
        </p:nvSpPr>
        <p:spPr>
          <a:xfrm>
            <a:off x="0" y="-46038"/>
            <a:ext cx="9144000" cy="4195763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bg1"/>
              </a:gs>
              <a:gs pos="33000">
                <a:srgbClr val="F5F7FC"/>
              </a:gs>
              <a:gs pos="63000">
                <a:schemeClr val="bg1">
                  <a:alpha val="65000"/>
                </a:schemeClr>
              </a:gs>
              <a:gs pos="82000">
                <a:schemeClr val="accent1">
                  <a:tint val="23500"/>
                  <a:satMod val="160000"/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 dirty="0"/>
          </a:p>
        </p:txBody>
      </p:sp>
      <p:sp>
        <p:nvSpPr>
          <p:cNvPr id="9" name="Rounded Rectangle 8"/>
          <p:cNvSpPr/>
          <p:nvPr/>
        </p:nvSpPr>
        <p:spPr>
          <a:xfrm>
            <a:off x="357188" y="428625"/>
            <a:ext cx="8143875" cy="1500188"/>
          </a:xfrm>
          <a:prstGeom prst="round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/>
          </a:p>
        </p:txBody>
      </p:sp>
      <p:sp>
        <p:nvSpPr>
          <p:cNvPr id="10" name="TextBox 9"/>
          <p:cNvSpPr txBox="1"/>
          <p:nvPr/>
        </p:nvSpPr>
        <p:spPr>
          <a:xfrm>
            <a:off x="571500" y="642938"/>
            <a:ext cx="7488238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thaiDist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en-US" dirty="0">
                <a:latin typeface="Angsana New" pitchFamily="18" charset="-34"/>
              </a:rPr>
              <a:t>	</a:t>
            </a:r>
            <a:r>
              <a:rPr lang="en-US" sz="2600" b="1" dirty="0">
                <a:latin typeface="Angsana New" pitchFamily="18" charset="-34"/>
                <a:cs typeface="+mj-cs"/>
              </a:rPr>
              <a:t>2. </a:t>
            </a:r>
            <a:r>
              <a:rPr lang="th-TH" sz="2600" b="1" dirty="0">
                <a:latin typeface="Angsana New" pitchFamily="18" charset="-34"/>
                <a:cs typeface="+mj-cs"/>
              </a:rPr>
              <a:t>สมัยโลกา</a:t>
            </a:r>
            <a:r>
              <a:rPr lang="th-TH" sz="2600" b="1" dirty="0" err="1">
                <a:latin typeface="Angsana New" pitchFamily="18" charset="-34"/>
                <a:cs typeface="+mj-cs"/>
              </a:rPr>
              <a:t>ภิวัตน์</a:t>
            </a:r>
            <a:r>
              <a:rPr lang="th-TH" sz="2600" b="1" dirty="0">
                <a:latin typeface="Angsana New" pitchFamily="18" charset="-34"/>
                <a:cs typeface="+mj-cs"/>
              </a:rPr>
              <a:t>   </a:t>
            </a:r>
            <a:r>
              <a:rPr lang="th-TH" sz="2600" dirty="0">
                <a:latin typeface="Angsana New" pitchFamily="18" charset="-34"/>
                <a:cs typeface="+mj-cs"/>
              </a:rPr>
              <a:t>ความเจริญทางด้านการสื่อสารคมนาคมทำให้โลกแคบลง </a:t>
            </a:r>
            <a:r>
              <a:rPr lang="th-TH" sz="2600" b="1" dirty="0">
                <a:latin typeface="Angsana New" pitchFamily="18" charset="-34"/>
                <a:cs typeface="+mj-cs"/>
              </a:rPr>
              <a:t> </a:t>
            </a:r>
            <a:r>
              <a:rPr lang="th-TH" sz="2600" dirty="0">
                <a:latin typeface="Angsana New" pitchFamily="18" charset="-34"/>
                <a:cs typeface="+mj-cs"/>
              </a:rPr>
              <a:t>เหตุการณ์ที่เกิดขึ้นในทุกส่วนของโลกสามารถรับรู้</a:t>
            </a:r>
            <a:r>
              <a:rPr lang="th-TH" sz="2600" dirty="0" smtClean="0">
                <a:latin typeface="Angsana New" pitchFamily="18" charset="-34"/>
                <a:cs typeface="+mj-cs"/>
              </a:rPr>
              <a:t>กันได้อย่าง</a:t>
            </a:r>
            <a:r>
              <a:rPr lang="th-TH" sz="2600" dirty="0">
                <a:latin typeface="Angsana New" pitchFamily="18" charset="-34"/>
                <a:cs typeface="+mj-cs"/>
              </a:rPr>
              <a:t>รวดเร็ว</a:t>
            </a:r>
          </a:p>
        </p:txBody>
      </p:sp>
    </p:spTree>
    <p:extLst>
      <p:ext uri="{BB962C8B-B14F-4D97-AF65-F5344CB8AC3E}">
        <p14:creationId xmlns:p14="http://schemas.microsoft.com/office/powerpoint/2010/main" xmlns="" val="1270066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-108521" y="-256984"/>
            <a:ext cx="9243347" cy="6350280"/>
          </a:xfrm>
          <a:prstGeom prst="rect">
            <a:avLst/>
          </a:prstGeom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-210772" y="1307027"/>
            <a:ext cx="9967348" cy="570007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059832" y="764704"/>
            <a:ext cx="5746031" cy="1781898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r" fontAlgn="auto">
              <a:lnSpc>
                <a:spcPts val="6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h-TH" sz="6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การแบ่งยุคสมัยทาง</a:t>
            </a:r>
          </a:p>
          <a:p>
            <a:pPr algn="r" fontAlgn="auto">
              <a:lnSpc>
                <a:spcPts val="6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h-TH" sz="6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ประวัติศาสตร์ตะวันออก</a:t>
            </a:r>
            <a:endParaRPr lang="th-TH" sz="6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6237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0"/>
          <p:cNvSpPr/>
          <p:nvPr/>
        </p:nvSpPr>
        <p:spPr>
          <a:xfrm>
            <a:off x="-108520" y="360000"/>
            <a:ext cx="4392488" cy="596429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r>
              <a:rPr lang="th-TH" sz="3400" b="1" dirty="0" smtClean="0">
                <a:latin typeface="Angsana New" pitchFamily="18" charset="-34"/>
                <a:cs typeface="Angsana New" pitchFamily="18" charset="-34"/>
              </a:rPr>
              <a:t>การแบ่งยุคสมัยจีนตามแบบสากล</a:t>
            </a:r>
            <a:endParaRPr lang="th-TH" sz="3400" b="1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2" name="สี่เหลี่ยมผืนผ้ามุมมน 11"/>
          <p:cNvSpPr/>
          <p:nvPr/>
        </p:nvSpPr>
        <p:spPr>
          <a:xfrm>
            <a:off x="346838" y="1412776"/>
            <a:ext cx="8568951" cy="3240360"/>
          </a:xfrm>
          <a:prstGeom prst="roundRect">
            <a:avLst>
              <a:gd name="adj" fmla="val 8066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7" name="กลุ่ม 6"/>
          <p:cNvGrpSpPr/>
          <p:nvPr/>
        </p:nvGrpSpPr>
        <p:grpSpPr>
          <a:xfrm>
            <a:off x="6157808" y="2643182"/>
            <a:ext cx="2962932" cy="3926605"/>
            <a:chOff x="4629947" y="2566212"/>
            <a:chExt cx="2962932" cy="3926605"/>
          </a:xfrm>
        </p:grpSpPr>
        <p:pic>
          <p:nvPicPr>
            <p:cNvPr id="23554" name="Picture 2" descr="http://history.cultural-china.com/chinaWH/upload/y3(1).jpg"/>
            <p:cNvPicPr>
              <a:picLocks noChangeAspect="1" noChangeArrowheads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 bwMode="auto">
            <a:xfrm>
              <a:off x="4662706" y="2566212"/>
              <a:ext cx="2767920" cy="3698796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/>
          </p:spPr>
        </p:pic>
        <p:sp>
          <p:nvSpPr>
            <p:cNvPr id="5" name="TextBox 4"/>
            <p:cNvSpPr txBox="1"/>
            <p:nvPr/>
          </p:nvSpPr>
          <p:spPr>
            <a:xfrm>
              <a:off x="4629947" y="5723376"/>
              <a:ext cx="2962932" cy="769441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th-TH" sz="2200" b="1" dirty="0" smtClean="0">
                  <a:latin typeface="Angsana New" pitchFamily="18" charset="-34"/>
                  <a:cs typeface="Angsana New" pitchFamily="18" charset="-34"/>
                </a:rPr>
                <a:t>ชิ้นส่วนโครงกระดูกมนุษย์</a:t>
              </a:r>
              <a:br>
                <a:rPr lang="th-TH" sz="2200" b="1" dirty="0" smtClean="0">
                  <a:latin typeface="Angsana New" pitchFamily="18" charset="-34"/>
                  <a:cs typeface="Angsana New" pitchFamily="18" charset="-34"/>
                </a:rPr>
              </a:br>
              <a:r>
                <a:rPr lang="th-TH" sz="2200" b="1" dirty="0" smtClean="0">
                  <a:latin typeface="Angsana New" pitchFamily="18" charset="-34"/>
                  <a:cs typeface="Angsana New" pitchFamily="18" charset="-34"/>
                </a:rPr>
                <a:t>หยวน</a:t>
              </a:r>
              <a:r>
                <a:rPr lang="th-TH" sz="2200" b="1" dirty="0" err="1" smtClean="0">
                  <a:latin typeface="Angsana New" pitchFamily="18" charset="-34"/>
                  <a:cs typeface="Angsana New" pitchFamily="18" charset="-34"/>
                </a:rPr>
                <a:t>โหม่ว</a:t>
              </a:r>
              <a:endParaRPr lang="th-TH" sz="2200" b="1" dirty="0">
                <a:latin typeface="Angsana New" pitchFamily="18" charset="-34"/>
                <a:cs typeface="Angsana New" pitchFamily="18" charset="-34"/>
              </a:endParaRPr>
            </a:p>
          </p:txBody>
        </p:sp>
      </p:grpSp>
      <p:sp>
        <p:nvSpPr>
          <p:cNvPr id="11" name="ตัวแทนเนื้อหา 2"/>
          <p:cNvSpPr>
            <a:spLocks noGrp="1"/>
          </p:cNvSpPr>
          <p:nvPr>
            <p:ph idx="4294967295"/>
          </p:nvPr>
        </p:nvSpPr>
        <p:spPr>
          <a:xfrm>
            <a:off x="742881" y="1628800"/>
            <a:ext cx="7776864" cy="3672408"/>
          </a:xfrm>
        </p:spPr>
        <p:txBody>
          <a:bodyPr lIns="0">
            <a:no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None/>
            </a:pPr>
            <a:r>
              <a:rPr lang="th-TH" sz="2800" b="1" dirty="0" smtClean="0">
                <a:latin typeface="Angsana New" pitchFamily="18" charset="-34"/>
                <a:cs typeface="Angsana New" pitchFamily="18" charset="-34"/>
              </a:rPr>
              <a:t>สมัยก่อนประวัติศาสตร์ จีน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None/>
            </a:pPr>
            <a:r>
              <a:rPr lang="th-TH" sz="2600" b="1" dirty="0" smtClean="0">
                <a:latin typeface="Angsana New" pitchFamily="18" charset="-34"/>
                <a:cs typeface="Angsana New" pitchFamily="18" charset="-34"/>
              </a:rPr>
              <a:t>	ยุคหินเก่า </a:t>
            </a: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มนุษย์ใช้ชีวิตแบบเร่ร่อน เก็บของป่า ล่าสัตว์</a:t>
            </a:r>
          </a:p>
          <a:p>
            <a:pPr marL="0" indent="0">
              <a:lnSpc>
                <a:spcPts val="3200"/>
              </a:lnSpc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th-TH" sz="2600" b="1" dirty="0" smtClean="0">
                <a:latin typeface="Angsana New" pitchFamily="18" charset="-34"/>
                <a:cs typeface="Angsana New" pitchFamily="18" charset="-34"/>
              </a:rPr>
              <a:t>	ยุคหินกลาง </a:t>
            </a: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ใช้ชีวิตกึ่งเร่ร่อนกึ่งตั้งหลักแหล่งถาวร</a:t>
            </a:r>
          </a:p>
          <a:p>
            <a:pPr marL="0" indent="0">
              <a:lnSpc>
                <a:spcPts val="3200"/>
              </a:lnSpc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th-TH" sz="2600" b="1" dirty="0" smtClean="0">
                <a:latin typeface="Angsana New" pitchFamily="18" charset="-34"/>
                <a:cs typeface="Angsana New" pitchFamily="18" charset="-34"/>
              </a:rPr>
              <a:t>	ยุคหินใหม่ </a:t>
            </a: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ตั้งชุมชน รู้จักเพาะปลูก เลี้ยงสัตว์</a:t>
            </a:r>
          </a:p>
          <a:p>
            <a:pPr marL="0" indent="0">
              <a:lnSpc>
                <a:spcPts val="3200"/>
              </a:lnSpc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th-TH" sz="2600" b="1" dirty="0" smtClean="0">
                <a:latin typeface="Angsana New" pitchFamily="18" charset="-34"/>
                <a:cs typeface="Angsana New" pitchFamily="18" charset="-34"/>
              </a:rPr>
              <a:t>	ยุคโลหะ </a:t>
            </a: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รู้จักการใช้ทองแดง เหล็ก และสำริด</a:t>
            </a:r>
            <a:endParaRPr lang="th-TH" sz="2600" dirty="0"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6183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มุมมน 1"/>
          <p:cNvSpPr/>
          <p:nvPr/>
        </p:nvSpPr>
        <p:spPr>
          <a:xfrm>
            <a:off x="358804" y="464771"/>
            <a:ext cx="8568951" cy="5400600"/>
          </a:xfrm>
          <a:prstGeom prst="roundRect">
            <a:avLst>
              <a:gd name="adj" fmla="val 8066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grpSp>
        <p:nvGrpSpPr>
          <p:cNvPr id="3" name="กลุ่ม 2"/>
          <p:cNvGrpSpPr/>
          <p:nvPr/>
        </p:nvGrpSpPr>
        <p:grpSpPr>
          <a:xfrm>
            <a:off x="5307339" y="2204864"/>
            <a:ext cx="3620416" cy="3960505"/>
            <a:chOff x="2842308" y="3150152"/>
            <a:chExt cx="2881820" cy="3286471"/>
          </a:xfrm>
        </p:grpSpPr>
        <p:pic>
          <p:nvPicPr>
            <p:cNvPr id="4" name="Picture 3"/>
            <p:cNvPicPr>
              <a:picLocks noChangeAspect="1" noChangeArrowheads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 bwMode="auto">
            <a:xfrm>
              <a:off x="2921895" y="3150152"/>
              <a:ext cx="2802233" cy="3144359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2842308" y="6079068"/>
              <a:ext cx="2872939" cy="357555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th-TH" sz="2200" b="1" dirty="0" smtClean="0">
                  <a:latin typeface="Angsana New" pitchFamily="18" charset="-34"/>
                  <a:cs typeface="Angsana New" pitchFamily="18" charset="-34"/>
                </a:rPr>
                <a:t>ภาชนะสำริด </a:t>
              </a:r>
              <a:r>
                <a:rPr lang="en-US" sz="2200" b="1" dirty="0" smtClean="0">
                  <a:latin typeface="Angsana New" pitchFamily="18" charset="-34"/>
                  <a:cs typeface="Angsana New" pitchFamily="18" charset="-34"/>
                </a:rPr>
                <a:t>4 </a:t>
              </a:r>
              <a:r>
                <a:rPr lang="th-TH" sz="2200" b="1" dirty="0" smtClean="0">
                  <a:latin typeface="Angsana New" pitchFamily="18" charset="-34"/>
                  <a:cs typeface="Angsana New" pitchFamily="18" charset="-34"/>
                </a:rPr>
                <a:t>ขา สมัยราชวงศ์</a:t>
              </a:r>
              <a:r>
                <a:rPr lang="th-TH" sz="2200" b="1" dirty="0" err="1" smtClean="0">
                  <a:latin typeface="Angsana New" pitchFamily="18" charset="-34"/>
                  <a:cs typeface="Angsana New" pitchFamily="18" charset="-34"/>
                </a:rPr>
                <a:t>ชาง</a:t>
              </a:r>
              <a:endParaRPr lang="th-TH" sz="2200" b="1" dirty="0">
                <a:latin typeface="Angsana New" pitchFamily="18" charset="-34"/>
                <a:cs typeface="Angsana New" pitchFamily="18" charset="-34"/>
              </a:endParaRPr>
            </a:p>
          </p:txBody>
        </p:sp>
      </p:grpSp>
      <p:sp>
        <p:nvSpPr>
          <p:cNvPr id="6" name="ตัวแทนเนื้อหา 2"/>
          <p:cNvSpPr txBox="1">
            <a:spLocks/>
          </p:cNvSpPr>
          <p:nvPr/>
        </p:nvSpPr>
        <p:spPr>
          <a:xfrm>
            <a:off x="798105" y="476672"/>
            <a:ext cx="7596337" cy="475252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None/>
            </a:pPr>
            <a:r>
              <a:rPr lang="th-TH" sz="2800" b="1" dirty="0" smtClean="0">
                <a:latin typeface="Angsana New" pitchFamily="18" charset="-34"/>
                <a:cs typeface="Angsana New" pitchFamily="18" charset="-34"/>
              </a:rPr>
              <a:t>สมัยประวัติศาสตร์จีน 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None/>
            </a:pPr>
            <a:r>
              <a:rPr lang="th-TH" sz="2600" b="1" dirty="0" smtClean="0">
                <a:cs typeface="+mj-cs"/>
              </a:rPr>
              <a:t>	สมัยโบราณหรือสมัยคลาสสิก  </a:t>
            </a:r>
            <a:r>
              <a:rPr lang="th-TH" sz="2600" dirty="0" smtClean="0">
                <a:cs typeface="+mj-cs"/>
              </a:rPr>
              <a:t>เป็นช่วงของการสร้าง</a:t>
            </a:r>
            <a:r>
              <a:rPr lang="th-TH" sz="2600" dirty="0" err="1" smtClean="0">
                <a:cs typeface="+mj-cs"/>
              </a:rPr>
              <a:t>อารย</a:t>
            </a:r>
            <a:r>
              <a:rPr lang="th-TH" sz="2600" dirty="0" smtClean="0">
                <a:cs typeface="+mj-cs"/>
              </a:rPr>
              <a:t>ธรรม</a:t>
            </a:r>
          </a:p>
          <a:p>
            <a:pPr marL="0" indent="0">
              <a:lnSpc>
                <a:spcPts val="3600"/>
              </a:lnSpc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th-TH" sz="2600" b="1" dirty="0" smtClean="0">
                <a:cs typeface="+mj-cs"/>
              </a:rPr>
              <a:t>	สมัยจักรวรรดิ </a:t>
            </a:r>
            <a:r>
              <a:rPr lang="th-TH" sz="2600" dirty="0" smtClean="0">
                <a:cs typeface="+mj-cs"/>
              </a:rPr>
              <a:t>เริ่มตั้งแต่สมัยราชวงศ์ฉิน เป็นช่วงที่จีนรวมกันเป็นจักรวรรดิ ถึงสิ้นสุดสมัยราชวงศ์ชิง</a:t>
            </a:r>
          </a:p>
          <a:p>
            <a:pPr marL="0" indent="0">
              <a:lnSpc>
                <a:spcPts val="3600"/>
              </a:lnSpc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th-TH" sz="2600" b="1" dirty="0" smtClean="0">
                <a:cs typeface="+mj-cs"/>
              </a:rPr>
              <a:t>	สมัยใหม่ </a:t>
            </a:r>
            <a:r>
              <a:rPr lang="th-TH" sz="2600" dirty="0" smtClean="0">
                <a:cs typeface="+mj-cs"/>
              </a:rPr>
              <a:t>เริ่มในสมัยราชวงศ์ชิง </a:t>
            </a:r>
          </a:p>
          <a:p>
            <a:pPr marL="0" indent="0">
              <a:lnSpc>
                <a:spcPts val="3600"/>
              </a:lnSpc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th-TH" sz="2600" dirty="0" smtClean="0">
                <a:cs typeface="+mj-cs"/>
              </a:rPr>
              <a:t>จนถึงสิ้นสุดการปกครองระบอบสาธารณรัฐ </a:t>
            </a:r>
          </a:p>
          <a:p>
            <a:pPr marL="0" indent="0">
              <a:lnSpc>
                <a:spcPts val="3600"/>
              </a:lnSpc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th-TH" sz="2600" dirty="0" smtClean="0">
                <a:cs typeface="+mj-cs"/>
              </a:rPr>
              <a:t>จีนแพ้ในสงครามฝิ่น</a:t>
            </a:r>
          </a:p>
          <a:p>
            <a:pPr marL="0" indent="0">
              <a:lnSpc>
                <a:spcPts val="3600"/>
              </a:lnSpc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th-TH" sz="2600" b="1" dirty="0" smtClean="0">
                <a:cs typeface="+mj-cs"/>
              </a:rPr>
              <a:t>	ประวัติศาสตร์ร่วมสมัย </a:t>
            </a:r>
            <a:r>
              <a:rPr lang="th-TH" sz="2600" dirty="0" smtClean="0">
                <a:cs typeface="+mj-cs"/>
              </a:rPr>
              <a:t>เริ่มตั้งแต่</a:t>
            </a:r>
          </a:p>
          <a:p>
            <a:pPr marL="0" indent="0">
              <a:lnSpc>
                <a:spcPts val="3600"/>
              </a:lnSpc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th-TH" sz="2600" dirty="0" smtClean="0">
                <a:cs typeface="+mj-cs"/>
              </a:rPr>
              <a:t>จีนเปลี่ยนแปลงการปกครองเป็น</a:t>
            </a:r>
          </a:p>
          <a:p>
            <a:pPr marL="0" indent="0">
              <a:lnSpc>
                <a:spcPts val="3600"/>
              </a:lnSpc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th-TH" sz="2600" dirty="0" smtClean="0">
                <a:cs typeface="+mj-cs"/>
              </a:rPr>
              <a:t>ระบอบคอมมิวนิสต์-ปัจจุบัน</a:t>
            </a:r>
            <a:endParaRPr lang="th-TH" sz="2600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58771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0"/>
          <p:cNvSpPr/>
          <p:nvPr/>
        </p:nvSpPr>
        <p:spPr>
          <a:xfrm>
            <a:off x="-108520" y="360000"/>
            <a:ext cx="5256584" cy="596429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r>
              <a:rPr lang="th-TH" sz="3400" b="1" dirty="0" smtClean="0">
                <a:cs typeface="+mj-cs"/>
              </a:rPr>
              <a:t>การแบ่งยุคสมัยจีนตามแบบลัทธิ</a:t>
            </a:r>
            <a:r>
              <a:rPr lang="th-TH" sz="3400" b="1" dirty="0" err="1" smtClean="0">
                <a:cs typeface="+mj-cs"/>
              </a:rPr>
              <a:t>มากซ์</a:t>
            </a:r>
            <a:endParaRPr lang="th-TH" sz="3400" b="1" dirty="0">
              <a:cs typeface="+mj-cs"/>
            </a:endParaRPr>
          </a:p>
        </p:txBody>
      </p:sp>
      <p:sp>
        <p:nvSpPr>
          <p:cNvPr id="10" name="สี่เหลี่ยมผืนผ้ามุมมน 9"/>
          <p:cNvSpPr/>
          <p:nvPr/>
        </p:nvSpPr>
        <p:spPr>
          <a:xfrm>
            <a:off x="395537" y="1124531"/>
            <a:ext cx="8292168" cy="4176677"/>
          </a:xfrm>
          <a:prstGeom prst="roundRect">
            <a:avLst>
              <a:gd name="adj" fmla="val 8066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grpSp>
        <p:nvGrpSpPr>
          <p:cNvPr id="2" name="กลุ่ม 1"/>
          <p:cNvGrpSpPr/>
          <p:nvPr/>
        </p:nvGrpSpPr>
        <p:grpSpPr>
          <a:xfrm>
            <a:off x="314755" y="3286626"/>
            <a:ext cx="2205015" cy="3377859"/>
            <a:chOff x="6588224" y="1491301"/>
            <a:chExt cx="2205015" cy="3377859"/>
          </a:xfrm>
        </p:grpSpPr>
        <p:pic>
          <p:nvPicPr>
            <p:cNvPr id="2050" name="Picture 2" descr="http://upload.wikimedia.org/wikipedia/commons/d/d4/Karl_Marx_001.jpg"/>
            <p:cNvPicPr>
              <a:picLocks noChangeAspect="1" noChangeArrowheads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 bwMode="auto">
            <a:xfrm>
              <a:off x="6588225" y="1491301"/>
              <a:ext cx="2205014" cy="3177804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/>
          </p:spPr>
        </p:pic>
        <p:sp>
          <p:nvSpPr>
            <p:cNvPr id="5" name="TextBox 4"/>
            <p:cNvSpPr txBox="1"/>
            <p:nvPr/>
          </p:nvSpPr>
          <p:spPr>
            <a:xfrm>
              <a:off x="6588224" y="4469050"/>
              <a:ext cx="2205013" cy="40011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th-TH" sz="2000" b="1" dirty="0" smtClean="0">
                  <a:latin typeface="Angsana New" pitchFamily="18" charset="-34"/>
                  <a:cs typeface="Angsana New" pitchFamily="18" charset="-34"/>
                </a:rPr>
                <a:t>คาร์ล  </a:t>
              </a:r>
              <a:r>
                <a:rPr lang="th-TH" sz="2000" b="1" dirty="0" err="1" smtClean="0">
                  <a:latin typeface="Angsana New" pitchFamily="18" charset="-34"/>
                  <a:cs typeface="Angsana New" pitchFamily="18" charset="-34"/>
                </a:rPr>
                <a:t>มากซ์</a:t>
              </a:r>
              <a:endParaRPr lang="th-TH" sz="2000" b="1" dirty="0">
                <a:latin typeface="Angsana New" pitchFamily="18" charset="-34"/>
                <a:cs typeface="Angsana New" pitchFamily="18" charset="-34"/>
              </a:endParaRPr>
            </a:p>
          </p:txBody>
        </p:sp>
      </p:grpSp>
      <p:grpSp>
        <p:nvGrpSpPr>
          <p:cNvPr id="3" name="กลุ่ม 2"/>
          <p:cNvGrpSpPr/>
          <p:nvPr/>
        </p:nvGrpSpPr>
        <p:grpSpPr>
          <a:xfrm>
            <a:off x="6372200" y="3177803"/>
            <a:ext cx="2315504" cy="3395450"/>
            <a:chOff x="3995935" y="1473710"/>
            <a:chExt cx="2315504" cy="3395450"/>
          </a:xfrm>
        </p:grpSpPr>
        <p:pic>
          <p:nvPicPr>
            <p:cNvPr id="2052" name="Picture 4" descr="http://www.thairath.co.th/media/content/2010/01/02/56392_20_2.jp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5935" y="1473710"/>
              <a:ext cx="2315503" cy="3195395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/>
          </p:spPr>
        </p:pic>
        <p:sp>
          <p:nvSpPr>
            <p:cNvPr id="8" name="TextBox 7"/>
            <p:cNvSpPr txBox="1"/>
            <p:nvPr/>
          </p:nvSpPr>
          <p:spPr>
            <a:xfrm>
              <a:off x="3995935" y="4469050"/>
              <a:ext cx="2315504" cy="40011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th-TH" sz="2000" b="1" dirty="0" smtClean="0">
                  <a:latin typeface="Angsana New" pitchFamily="18" charset="-34"/>
                  <a:cs typeface="Angsana New" pitchFamily="18" charset="-34"/>
                </a:rPr>
                <a:t>ดร.ซุน  </a:t>
              </a:r>
              <a:r>
                <a:rPr lang="th-TH" sz="2000" b="1" dirty="0" err="1" smtClean="0">
                  <a:latin typeface="Angsana New" pitchFamily="18" charset="-34"/>
                  <a:cs typeface="Angsana New" pitchFamily="18" charset="-34"/>
                </a:rPr>
                <a:t>ยัต</a:t>
              </a:r>
              <a:r>
                <a:rPr lang="th-TH" sz="2000" b="1" dirty="0" smtClean="0">
                  <a:latin typeface="Angsana New" pitchFamily="18" charset="-34"/>
                  <a:cs typeface="Angsana New" pitchFamily="18" charset="-34"/>
                </a:rPr>
                <a:t>เซ็น</a:t>
              </a:r>
              <a:endParaRPr lang="th-TH" sz="2000" b="1" dirty="0">
                <a:latin typeface="Angsana New" pitchFamily="18" charset="-34"/>
                <a:cs typeface="Angsana New" pitchFamily="18" charset="-34"/>
              </a:endParaRPr>
            </a:p>
          </p:txBody>
        </p:sp>
      </p:grpSp>
      <p:sp>
        <p:nvSpPr>
          <p:cNvPr id="15" name="ตัวแทนเนื้อหา 2"/>
          <p:cNvSpPr>
            <a:spLocks noGrp="1"/>
          </p:cNvSpPr>
          <p:nvPr>
            <p:ph idx="4294967295"/>
          </p:nvPr>
        </p:nvSpPr>
        <p:spPr>
          <a:xfrm>
            <a:off x="755576" y="1268759"/>
            <a:ext cx="7776864" cy="3888433"/>
          </a:xfrm>
        </p:spPr>
        <p:txBody>
          <a:bodyPr>
            <a:noAutofit/>
          </a:bodyPr>
          <a:lstStyle/>
          <a:p>
            <a:pPr marL="0" indent="0">
              <a:lnSpc>
                <a:spcPts val="3600"/>
              </a:lnSpc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th-TH" sz="2600" b="1" dirty="0" smtClean="0">
                <a:latin typeface="Angsana New" pitchFamily="18" charset="-34"/>
                <a:cs typeface="Angsana New" pitchFamily="18" charset="-34"/>
              </a:rPr>
              <a:t>	สมัยโบราณ  </a:t>
            </a: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มนุษย์ดำรงชีวิตตามธรรมชาติ เป็นสังคมยุคเริ่มแรก</a:t>
            </a:r>
          </a:p>
          <a:p>
            <a:pPr marL="0" indent="0">
              <a:lnSpc>
                <a:spcPts val="3600"/>
              </a:lnSpc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th-TH" sz="2600" b="1" dirty="0" smtClean="0">
                <a:latin typeface="Angsana New" pitchFamily="18" charset="-34"/>
                <a:cs typeface="Angsana New" pitchFamily="18" charset="-34"/>
              </a:rPr>
              <a:t>	สังคมทาส  </a:t>
            </a: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ตั้งแต่ราชวงศ์</a:t>
            </a:r>
            <a:r>
              <a:rPr lang="th-TH" sz="2600" dirty="0" err="1" smtClean="0">
                <a:latin typeface="Angsana New" pitchFamily="18" charset="-34"/>
                <a:cs typeface="Angsana New" pitchFamily="18" charset="-34"/>
              </a:rPr>
              <a:t>ชาง</a:t>
            </a: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ถึงราชวงศ์</a:t>
            </a:r>
            <a:r>
              <a:rPr lang="th-TH" sz="2600" dirty="0" err="1" smtClean="0">
                <a:latin typeface="Angsana New" pitchFamily="18" charset="-34"/>
                <a:cs typeface="Angsana New" pitchFamily="18" charset="-34"/>
              </a:rPr>
              <a:t>โจว</a:t>
            </a: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 เป็นสมัยที่มีทาสในสังคมจีน</a:t>
            </a:r>
          </a:p>
          <a:p>
            <a:pPr marL="0" indent="0">
              <a:lnSpc>
                <a:spcPts val="3600"/>
              </a:lnSpc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th-TH" sz="2600" b="1" dirty="0" smtClean="0">
                <a:latin typeface="Angsana New" pitchFamily="18" charset="-34"/>
                <a:cs typeface="Angsana New" pitchFamily="18" charset="-34"/>
              </a:rPr>
              <a:t>	สังคมศักดินา  </a:t>
            </a: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ตั้งแต่ราชวงศ์ฉินถึงปลายราชวงศ์ชิง  จีนมีการปกครอง</a:t>
            </a:r>
            <a:br>
              <a:rPr lang="th-TH" sz="2600" dirty="0" smtClean="0">
                <a:latin typeface="Angsana New" pitchFamily="18" charset="-34"/>
                <a:cs typeface="Angsana New" pitchFamily="18" charset="-34"/>
              </a:rPr>
            </a:b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ระบอบจักรพรรดิ  มีชนชั้นในสังคมแบบศักดินา</a:t>
            </a:r>
          </a:p>
          <a:p>
            <a:pPr marL="0" indent="0">
              <a:lnSpc>
                <a:spcPts val="3600"/>
              </a:lnSpc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	 	   หลังจากนั้นเป็นสมัยการปฏิวัติ</a:t>
            </a:r>
          </a:p>
          <a:p>
            <a:pPr marL="0" indent="0">
              <a:lnSpc>
                <a:spcPts val="3600"/>
              </a:lnSpc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th-TH" sz="2600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                                    ของชนชั้นกลาง นำโดย  ดร.ซุน </a:t>
            </a:r>
            <a:r>
              <a:rPr lang="th-TH" sz="2600" dirty="0" err="1" smtClean="0">
                <a:latin typeface="Angsana New" pitchFamily="18" charset="-34"/>
                <a:cs typeface="Angsana New" pitchFamily="18" charset="-34"/>
              </a:rPr>
              <a:t>ยัต</a:t>
            </a: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เซ็น  </a:t>
            </a:r>
          </a:p>
          <a:p>
            <a:pPr marL="0" indent="0">
              <a:lnSpc>
                <a:spcPts val="3600"/>
              </a:lnSpc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th-TH" sz="2600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                                    ภายหลังเปลี่ยนแปลงเป็น</a:t>
            </a:r>
          </a:p>
          <a:p>
            <a:pPr marL="0" indent="0">
              <a:lnSpc>
                <a:spcPts val="3600"/>
              </a:lnSpc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th-TH" sz="2600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                                    ระบอบคอมมิวนิสต์ถึงปัจจุบัน</a:t>
            </a:r>
            <a:endParaRPr lang="th-TH" sz="2600" dirty="0"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216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0"/>
          <p:cNvSpPr/>
          <p:nvPr/>
        </p:nvSpPr>
        <p:spPr>
          <a:xfrm>
            <a:off x="-122237" y="360000"/>
            <a:ext cx="3635896" cy="596429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algn="ctr"/>
            <a:r>
              <a:rPr lang="th-TH" sz="3400" b="1" dirty="0" smtClean="0">
                <a:cs typeface="+mj-cs"/>
              </a:rPr>
              <a:t>การแบ่งยุคสมัยของอินเดีย</a:t>
            </a:r>
            <a:endParaRPr lang="th-TH" sz="3400" b="1" dirty="0">
              <a:cs typeface="+mj-cs"/>
            </a:endParaRPr>
          </a:p>
        </p:txBody>
      </p:sp>
      <p:sp>
        <p:nvSpPr>
          <p:cNvPr id="6" name="สี่เหลี่ยมผืนผ้ามุมมน 5"/>
          <p:cNvSpPr/>
          <p:nvPr/>
        </p:nvSpPr>
        <p:spPr>
          <a:xfrm>
            <a:off x="179512" y="1196752"/>
            <a:ext cx="8532440" cy="5064859"/>
          </a:xfrm>
          <a:prstGeom prst="roundRect">
            <a:avLst>
              <a:gd name="adj" fmla="val 8066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11" name="ตัวแทนเนื้อหา 2"/>
          <p:cNvSpPr>
            <a:spLocks noGrp="1"/>
          </p:cNvSpPr>
          <p:nvPr>
            <p:ph idx="4294967295"/>
          </p:nvPr>
        </p:nvSpPr>
        <p:spPr>
          <a:xfrm>
            <a:off x="618153" y="1458929"/>
            <a:ext cx="4953979" cy="4256087"/>
          </a:xfrm>
        </p:spPr>
        <p:txBody>
          <a:bodyPr lIns="0">
            <a:norm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None/>
            </a:pPr>
            <a:r>
              <a:rPr lang="th-TH" sz="2800" b="1" dirty="0" smtClean="0">
                <a:latin typeface="Angsana New" pitchFamily="18" charset="-34"/>
                <a:cs typeface="Angsana New" pitchFamily="18" charset="-34"/>
              </a:rPr>
              <a:t>สมัยก่อนประวัติศาสตร์อินเดีย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None/>
            </a:pPr>
            <a:r>
              <a:rPr lang="th-TH" sz="2600" b="1" dirty="0" smtClean="0">
                <a:latin typeface="Angsana New" pitchFamily="18" charset="-34"/>
                <a:cs typeface="Angsana New" pitchFamily="18" charset="-34"/>
              </a:rPr>
              <a:t>	ยุคหินเก่า </a:t>
            </a: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พบเครื่องมือหิน ผู้คนดำรงชีพด้วยการเก็บของป่า ล่าสัตว์</a:t>
            </a:r>
          </a:p>
          <a:p>
            <a:pPr marL="0" indent="0">
              <a:lnSpc>
                <a:spcPts val="3600"/>
              </a:lnSpc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th-TH" sz="2600" b="1" dirty="0" smtClean="0">
                <a:latin typeface="Angsana New" pitchFamily="18" charset="-34"/>
                <a:cs typeface="Angsana New" pitchFamily="18" charset="-34"/>
              </a:rPr>
              <a:t>	ยุคหินกลาง </a:t>
            </a: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ใช้เครื่องมือหินที่เล็กลง รู้จักเขียนภาพบนผนังถ้ำ</a:t>
            </a:r>
          </a:p>
          <a:p>
            <a:pPr marL="0" indent="0">
              <a:lnSpc>
                <a:spcPts val="3600"/>
              </a:lnSpc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th-TH" sz="2600" b="1" dirty="0" smtClean="0">
                <a:latin typeface="Angsana New" pitchFamily="18" charset="-34"/>
                <a:cs typeface="Angsana New" pitchFamily="18" charset="-34"/>
              </a:rPr>
              <a:t>	ยุคหินใหม่  </a:t>
            </a: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เครื่องมือหินถูกขัดจนเป็นใบมีดขนาดเล็ก รู้จักทำเครื่องปั้นดินเผาและเพาะปลูก</a:t>
            </a:r>
          </a:p>
          <a:p>
            <a:pPr marL="0" indent="0">
              <a:lnSpc>
                <a:spcPts val="3600"/>
              </a:lnSpc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th-TH" sz="2600" b="1" dirty="0" smtClean="0">
                <a:latin typeface="Angsana New" pitchFamily="18" charset="-34"/>
                <a:cs typeface="Angsana New" pitchFamily="18" charset="-34"/>
              </a:rPr>
              <a:t>	ยุคโลหะ </a:t>
            </a: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รู้จักใช้ทองแดงและสำริด เป็นยุคแห่งความรุ่งเรืองของอินเดียโบราณ</a:t>
            </a:r>
            <a:endParaRPr lang="th-TH" sz="2600" dirty="0">
              <a:latin typeface="Angsana New" pitchFamily="18" charset="-34"/>
              <a:cs typeface="Angsana New" pitchFamily="18" charset="-34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5464934" y="1300259"/>
            <a:ext cx="3609259" cy="4961352"/>
            <a:chOff x="5464934" y="1300259"/>
            <a:chExt cx="3609259" cy="4961352"/>
          </a:xfrm>
        </p:grpSpPr>
        <p:pic>
          <p:nvPicPr>
            <p:cNvPr id="3074" name="Picture 2" descr="http://t3.gstatic.com/images?q=tbn:ANd9GcQbRE9z0hXniZpYeGZLZjEzIEj5dd1_V0_1X5KM9pjDi8CzgR7WxA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86446" y="1300259"/>
              <a:ext cx="3206049" cy="4129005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</p:pic>
        <p:sp>
          <p:nvSpPr>
            <p:cNvPr id="7" name="TextBox 6"/>
            <p:cNvSpPr txBox="1"/>
            <p:nvPr/>
          </p:nvSpPr>
          <p:spPr>
            <a:xfrm>
              <a:off x="5464934" y="5492170"/>
              <a:ext cx="3609259" cy="769441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th-TH" sz="2200" b="1" dirty="0" smtClean="0">
                  <a:latin typeface="Angsana New" pitchFamily="18" charset="-34"/>
                  <a:cs typeface="Angsana New" pitchFamily="18" charset="-34"/>
                </a:rPr>
                <a:t>ประติมากรรมชายมีเครา สันนิษฐานว่าเป็นชาวเมือง</a:t>
              </a:r>
              <a:r>
                <a:rPr lang="th-TH" sz="2200" b="1" dirty="0" err="1" smtClean="0">
                  <a:latin typeface="Angsana New" pitchFamily="18" charset="-34"/>
                  <a:cs typeface="Angsana New" pitchFamily="18" charset="-34"/>
                </a:rPr>
                <a:t>อารย</a:t>
              </a:r>
              <a:r>
                <a:rPr lang="th-TH" sz="2200" b="1" dirty="0" smtClean="0">
                  <a:latin typeface="Angsana New" pitchFamily="18" charset="-34"/>
                  <a:cs typeface="Angsana New" pitchFamily="18" charset="-34"/>
                </a:rPr>
                <a:t>ธรรมลุ่มแม่น้ำสินธุ</a:t>
              </a:r>
              <a:endParaRPr lang="th-TH" sz="2200" b="1" dirty="0">
                <a:latin typeface="Angsana New" pitchFamily="18" charset="-34"/>
                <a:cs typeface="Angsana New" pitchFamily="18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829106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มุมมน 4"/>
          <p:cNvSpPr/>
          <p:nvPr/>
        </p:nvSpPr>
        <p:spPr>
          <a:xfrm>
            <a:off x="323528" y="476672"/>
            <a:ext cx="8280920" cy="5400600"/>
          </a:xfrm>
          <a:prstGeom prst="roundRect">
            <a:avLst>
              <a:gd name="adj" fmla="val 8066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4" name="ตัวแทนเนื้อหา 2"/>
          <p:cNvSpPr>
            <a:spLocks noGrp="1"/>
          </p:cNvSpPr>
          <p:nvPr>
            <p:ph idx="4294967295"/>
          </p:nvPr>
        </p:nvSpPr>
        <p:spPr>
          <a:xfrm>
            <a:off x="805520" y="620688"/>
            <a:ext cx="7568455" cy="5413108"/>
          </a:xfrm>
        </p:spPr>
        <p:txBody>
          <a:bodyPr lIns="0">
            <a:norm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None/>
            </a:pPr>
            <a:r>
              <a:rPr lang="th-TH" sz="2800" b="1" dirty="0" smtClean="0">
                <a:latin typeface="Angsana New" pitchFamily="18" charset="-34"/>
                <a:cs typeface="Angsana New" pitchFamily="18" charset="-34"/>
              </a:rPr>
              <a:t>สมัยประวัติศาสตร์อินเดีย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None/>
            </a:pP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2600" b="1" dirty="0" smtClean="0">
                <a:latin typeface="Angsana New" pitchFamily="18" charset="-34"/>
                <a:cs typeface="Angsana New" pitchFamily="18" charset="-34"/>
              </a:rPr>
              <a:t>สมัยโบราณ  </a:t>
            </a: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เริ่มเมื่อมีการประดิษฐ์ตัวอักษร ศาสนาพราหมณ์-ฮินดู และพระพุทธศาสนาถือกำเนิดขึ้น 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None/>
            </a:pP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2600" b="1" dirty="0" smtClean="0">
                <a:latin typeface="Angsana New" pitchFamily="18" charset="-34"/>
                <a:cs typeface="Angsana New" pitchFamily="18" charset="-34"/>
              </a:rPr>
              <a:t>สมัยกลาง </a:t>
            </a: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อินเดียเกิดความแตกแยกภายใน </a:t>
            </a:r>
          </a:p>
          <a:p>
            <a:pPr marL="0" indent="0">
              <a:lnSpc>
                <a:spcPts val="3600"/>
              </a:lnSpc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ถูกมุสลิมรุกราน</a:t>
            </a:r>
          </a:p>
          <a:p>
            <a:pPr marL="0" indent="0">
              <a:lnSpc>
                <a:spcPts val="3600"/>
              </a:lnSpc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2600" b="1" dirty="0" smtClean="0">
                <a:latin typeface="Angsana New" pitchFamily="18" charset="-34"/>
                <a:cs typeface="Angsana New" pitchFamily="18" charset="-34"/>
              </a:rPr>
              <a:t>สมัยใหม่</a:t>
            </a: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 เริ่มเมื่อราชวงศ์โมกุลขึ้นมามีอำนาจ</a:t>
            </a:r>
          </a:p>
          <a:p>
            <a:pPr marL="0" indent="0">
              <a:lnSpc>
                <a:spcPts val="3600"/>
              </a:lnSpc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ถึงการได้รับเอกราชจากอังกฤษ </a:t>
            </a:r>
          </a:p>
          <a:p>
            <a:pPr marL="0" indent="0">
              <a:lnSpc>
                <a:spcPts val="3600"/>
              </a:lnSpc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th-TH" sz="2600" b="1" dirty="0" smtClean="0">
                <a:latin typeface="Angsana New" pitchFamily="18" charset="-34"/>
                <a:cs typeface="Angsana New" pitchFamily="18" charset="-34"/>
              </a:rPr>
              <a:t>	ประวัติศาสตร์ร่วมสมัย </a:t>
            </a: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เมื่ออินเดีย</a:t>
            </a:r>
          </a:p>
          <a:p>
            <a:pPr marL="0" indent="0">
              <a:lnSpc>
                <a:spcPts val="3600"/>
              </a:lnSpc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ได้รับเอกราชถึงปัจจุบัน</a:t>
            </a:r>
            <a:endParaRPr lang="th-TH" sz="2600" dirty="0">
              <a:latin typeface="Angsana New" pitchFamily="18" charset="-34"/>
              <a:cs typeface="Angsana New" pitchFamily="18" charset="-34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5464934" y="1844824"/>
            <a:ext cx="3609259" cy="4416787"/>
            <a:chOff x="5464934" y="1844824"/>
            <a:chExt cx="3609259" cy="4416787"/>
          </a:xfrm>
        </p:grpSpPr>
        <p:pic>
          <p:nvPicPr>
            <p:cNvPr id="1026" name="Picture 2" descr="http://4.bp.blogspot.com/_0_H5WEgrvS4/SxCeH1SuWBI/AAAAAAAAAF0/c8lBo9HUzVE/s1600/a_portrait_of_king_akbar_the_falconer_mf93.jpg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16520" y="1844824"/>
              <a:ext cx="2827446" cy="3888432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  <a:extLst/>
          </p:spPr>
        </p:pic>
        <p:sp>
          <p:nvSpPr>
            <p:cNvPr id="7" name="TextBox 6"/>
            <p:cNvSpPr txBox="1"/>
            <p:nvPr/>
          </p:nvSpPr>
          <p:spPr>
            <a:xfrm>
              <a:off x="5464934" y="5492170"/>
              <a:ext cx="3609259" cy="769441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th-TH" sz="2200" b="1" dirty="0" smtClean="0">
                  <a:latin typeface="Angsana New" pitchFamily="18" charset="-34"/>
                  <a:cs typeface="Angsana New" pitchFamily="18" charset="-34"/>
                </a:rPr>
                <a:t>อักบาร์มหาราช จักรพรรดิที่ยิ่งใหญ่แห่งราชวงศ์โมกุล</a:t>
              </a:r>
              <a:endParaRPr lang="th-TH" sz="2200" b="1" dirty="0">
                <a:latin typeface="Angsana New" pitchFamily="18" charset="-34"/>
                <a:cs typeface="Angsana New" pitchFamily="18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556688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wanramtang.com/images/photo_1235532756/123553410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297015" y="476672"/>
            <a:ext cx="8539038" cy="56606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4" name="TextBox 3"/>
          <p:cNvSpPr txBox="1"/>
          <p:nvPr/>
        </p:nvSpPr>
        <p:spPr>
          <a:xfrm>
            <a:off x="297015" y="5739543"/>
            <a:ext cx="8539038" cy="43088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200" b="1" dirty="0" smtClean="0">
                <a:latin typeface="Angsana New" pitchFamily="18" charset="-34"/>
                <a:cs typeface="Angsana New" pitchFamily="18" charset="-34"/>
              </a:rPr>
              <a:t>สถูป</a:t>
            </a:r>
            <a:r>
              <a:rPr lang="th-TH" sz="2200" b="1" dirty="0" err="1" smtClean="0">
                <a:latin typeface="Angsana New" pitchFamily="18" charset="-34"/>
                <a:cs typeface="Angsana New" pitchFamily="18" charset="-34"/>
              </a:rPr>
              <a:t>สาญ</a:t>
            </a:r>
            <a:r>
              <a:rPr lang="th-TH" sz="2200" b="1" dirty="0" smtClean="0">
                <a:latin typeface="Angsana New" pitchFamily="18" charset="-34"/>
                <a:cs typeface="Angsana New" pitchFamily="18" charset="-34"/>
              </a:rPr>
              <a:t>จี สร้างขึ้นในสมัยพระเจ้าอโศกมหาราช แห่งราชวงศ์เมารยะ</a:t>
            </a:r>
            <a:endParaRPr lang="th-TH" sz="2200" b="1" dirty="0"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6119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matichon.co.th/online/2011/10/13179616691317961694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6556" y="548680"/>
            <a:ext cx="8576771" cy="54140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  <p:sp>
        <p:nvSpPr>
          <p:cNvPr id="3" name="TextBox 2"/>
          <p:cNvSpPr txBox="1"/>
          <p:nvPr/>
        </p:nvSpPr>
        <p:spPr>
          <a:xfrm>
            <a:off x="296556" y="5642603"/>
            <a:ext cx="8576771" cy="43088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200" b="1" dirty="0" err="1" smtClean="0">
                <a:latin typeface="Angsana New" pitchFamily="18" charset="-34"/>
                <a:cs typeface="Angsana New" pitchFamily="18" charset="-34"/>
              </a:rPr>
              <a:t>ทัช</a:t>
            </a:r>
            <a:r>
              <a:rPr lang="th-TH" sz="2200" b="1" dirty="0" smtClean="0">
                <a:latin typeface="Angsana New" pitchFamily="18" charset="-34"/>
                <a:cs typeface="Angsana New" pitchFamily="18" charset="-34"/>
              </a:rPr>
              <a:t>มา</a:t>
            </a:r>
            <a:r>
              <a:rPr lang="th-TH" sz="2200" b="1" dirty="0" err="1" smtClean="0">
                <a:latin typeface="Angsana New" pitchFamily="18" charset="-34"/>
                <a:cs typeface="Angsana New" pitchFamily="18" charset="-34"/>
              </a:rPr>
              <a:t>ฮัล</a:t>
            </a:r>
            <a:r>
              <a:rPr lang="th-TH" sz="2200" b="1" dirty="0" smtClean="0">
                <a:latin typeface="Angsana New" pitchFamily="18" charset="-34"/>
                <a:cs typeface="Angsana New" pitchFamily="18" charset="-34"/>
              </a:rPr>
              <a:t> สถาปัตยกรรมที่พระเจ้า</a:t>
            </a:r>
            <a:r>
              <a:rPr lang="th-TH" sz="2200" b="1" dirty="0" err="1" smtClean="0">
                <a:latin typeface="Angsana New" pitchFamily="18" charset="-34"/>
                <a:cs typeface="Angsana New" pitchFamily="18" charset="-34"/>
              </a:rPr>
              <a:t>ชาห์</a:t>
            </a:r>
            <a:r>
              <a:rPr lang="th-TH" sz="2200" b="1" dirty="0" smtClean="0">
                <a:latin typeface="Angsana New" pitchFamily="18" charset="-34"/>
                <a:cs typeface="Angsana New" pitchFamily="18" charset="-34"/>
              </a:rPr>
              <a:t> เจ</a:t>
            </a:r>
            <a:r>
              <a:rPr lang="th-TH" sz="2200" b="1" dirty="0" err="1" smtClean="0">
                <a:latin typeface="Angsana New" pitchFamily="18" charset="-34"/>
                <a:cs typeface="Angsana New" pitchFamily="18" charset="-34"/>
              </a:rPr>
              <a:t>ฮัน</a:t>
            </a:r>
            <a:r>
              <a:rPr lang="th-TH" sz="2200" b="1" dirty="0" smtClean="0">
                <a:latin typeface="Angsana New" pitchFamily="18" charset="-34"/>
                <a:cs typeface="Angsana New" pitchFamily="18" charset="-34"/>
              </a:rPr>
              <a:t> โปรดให้สร้างขึ้นเพื่อระลึกถึงพระนาง</a:t>
            </a:r>
            <a:r>
              <a:rPr lang="th-TH" sz="2200" b="1" dirty="0" err="1" smtClean="0">
                <a:latin typeface="Angsana New" pitchFamily="18" charset="-34"/>
                <a:cs typeface="Angsana New" pitchFamily="18" charset="-34"/>
              </a:rPr>
              <a:t>มุมตัช</a:t>
            </a:r>
            <a:r>
              <a:rPr lang="th-TH" sz="2200" b="1" dirty="0" smtClean="0">
                <a:latin typeface="Angsana New" pitchFamily="18" charset="-34"/>
                <a:cs typeface="Angsana New" pitchFamily="18" charset="-34"/>
              </a:rPr>
              <a:t>พระมเหสี</a:t>
            </a:r>
            <a:endParaRPr lang="th-TH" sz="2200" b="1" dirty="0"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23919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www.thaigoodview.com/files/u19608/Hammurabi_Code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1105" b="98895" l="2000" r="95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533624" y="836712"/>
            <a:ext cx="5391376" cy="650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050" y="1052736"/>
            <a:ext cx="8786813" cy="2400657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5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ตัวอย่างเวลาและยุคสมัยที่</a:t>
            </a:r>
            <a:br>
              <a:rPr lang="th-TH" sz="5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</a:br>
            <a:r>
              <a:rPr lang="th-TH" sz="5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ปรากฏยู่ในหลักฐานทาง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5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ประวัติศาสตร์สากล</a:t>
            </a:r>
            <a:endParaRPr lang="th-TH" sz="5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63539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กลุ่ม 6"/>
          <p:cNvGrpSpPr/>
          <p:nvPr/>
        </p:nvGrpSpPr>
        <p:grpSpPr>
          <a:xfrm>
            <a:off x="-180527" y="836712"/>
            <a:ext cx="9649073" cy="4896544"/>
            <a:chOff x="-180527" y="836712"/>
            <a:chExt cx="9649073" cy="4896544"/>
          </a:xfrm>
        </p:grpSpPr>
        <p:pic>
          <p:nvPicPr>
            <p:cNvPr id="7170" name="Picture 2" descr="http://bgfons.com/upload/paper_texture324.jpg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BEBA8EAE-BF5A-486C-A8C5-ECC9F3942E4B}">
                  <a14:imgProps xmlns:a14="http://schemas.microsoft.com/office/drawing/2010/main" xmlns="">
                    <a14:imgLayer r:embed="rId3">
                      <a14:imgEffect>
                        <a14:backgroundRemoval t="1605" b="95103" l="556" r="97556"/>
                      </a14:imgEffect>
                      <a14:imgEffect>
                        <a14:brightnessContrast bright="-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2195738" y="-1539553"/>
              <a:ext cx="4896544" cy="96490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สี่เหลี่ยมผืนผ้ามุมมน 1"/>
            <p:cNvSpPr/>
            <p:nvPr/>
          </p:nvSpPr>
          <p:spPr>
            <a:xfrm>
              <a:off x="1403648" y="1484784"/>
              <a:ext cx="6274506" cy="3744416"/>
            </a:xfrm>
            <a:prstGeom prst="roundRect">
              <a:avLst>
                <a:gd name="adj" fmla="val 7917"/>
              </a:avLst>
            </a:prstGeom>
            <a:solidFill>
              <a:schemeClr val="bg1">
                <a:alpha val="40000"/>
              </a:schemeClr>
            </a:solidFill>
            <a:ln>
              <a:noFill/>
            </a:ln>
            <a:effectLst>
              <a:glow rad="228600">
                <a:schemeClr val="bg1">
                  <a:alpha val="23000"/>
                </a:schemeClr>
              </a:glow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4" name="Rounded Rectangle 10"/>
          <p:cNvSpPr/>
          <p:nvPr/>
        </p:nvSpPr>
        <p:spPr>
          <a:xfrm>
            <a:off x="-124693" y="235861"/>
            <a:ext cx="3843425" cy="596429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algn="ctr"/>
            <a:r>
              <a:rPr lang="th-TH" sz="3400" b="1" dirty="0" smtClean="0">
                <a:latin typeface="Angsana New" pitchFamily="18" charset="-34"/>
                <a:cs typeface="Angsana New" pitchFamily="18" charset="-34"/>
              </a:rPr>
              <a:t>ตัวอย่างเวลาและยุคสมัย</a:t>
            </a:r>
            <a:endParaRPr lang="th-TH" sz="3400" b="1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82662" y="2330229"/>
            <a:ext cx="6624736" cy="2412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40000">
              <a:lnSpc>
                <a:spcPts val="3000"/>
              </a:lnSpc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“...หากชายใดสมรสกับนางผู้เป็นภรรยา และเขาหันไปมีนางบำเรอ ชายผู้นั้นสามารถนำนางบำเรอมาเลี้ยงดูที่บ้าน แต่ห้ามมีศักดิ์เสมอภรรยา</a:t>
            </a:r>
          </a:p>
          <a:p>
            <a:pPr defTabSz="542925">
              <a:lnSpc>
                <a:spcPts val="3000"/>
              </a:lnSpc>
            </a:pPr>
            <a:r>
              <a:rPr lang="th-TH" sz="2600" dirty="0"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  หากภรรยาของชายใดให้หญิงรับใช้ของตนแก่สามี และ</a:t>
            </a:r>
            <a:r>
              <a:rPr lang="th-TH" sz="2600" smtClean="0">
                <a:latin typeface="Angsana New" pitchFamily="18" charset="-34"/>
                <a:cs typeface="Angsana New" pitchFamily="18" charset="-34"/>
              </a:rPr>
              <a:t>ต่อมานาง</a:t>
            </a:r>
            <a:br>
              <a:rPr lang="th-TH" sz="2600" smtClean="0">
                <a:latin typeface="Angsana New" pitchFamily="18" charset="-34"/>
                <a:cs typeface="Angsana New" pitchFamily="18" charset="-34"/>
              </a:rPr>
            </a:br>
            <a:r>
              <a:rPr lang="th-TH" sz="2600" smtClean="0">
                <a:latin typeface="Angsana New" pitchFamily="18" charset="-34"/>
                <a:cs typeface="Angsana New" pitchFamily="18" charset="-34"/>
              </a:rPr>
              <a:t>ผู้</a:t>
            </a: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นั้นให้กำเนิดบุตร และอ้างสิทธิเสมอกับภรรยาที่เป็นนายหญิง นายหญิงสามารถลดฐานะของเธอให้เป็นทาสีได้...”</a:t>
            </a:r>
          </a:p>
          <a:p>
            <a:pPr lvl="3" defTabSz="542925">
              <a:lnSpc>
                <a:spcPts val="3000"/>
              </a:lnSpc>
            </a:pPr>
            <a:r>
              <a:rPr lang="th-TH" dirty="0"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			</a:t>
            </a:r>
            <a:r>
              <a:rPr lang="th-TH" sz="2400" dirty="0" smtClean="0">
                <a:latin typeface="Angsana New" pitchFamily="18" charset="-34"/>
                <a:cs typeface="Angsana New" pitchFamily="18" charset="-34"/>
              </a:rPr>
              <a:t>ประมวลกฎหมายพระเจ้า</a:t>
            </a:r>
            <a:r>
              <a:rPr lang="th-TH" sz="2400" dirty="0" err="1" smtClean="0">
                <a:latin typeface="Angsana New" pitchFamily="18" charset="-34"/>
                <a:cs typeface="Angsana New" pitchFamily="18" charset="-34"/>
              </a:rPr>
              <a:t>ฮัมมู</a:t>
            </a:r>
            <a:r>
              <a:rPr lang="th-TH" sz="2400" dirty="0" smtClean="0">
                <a:latin typeface="Angsana New" pitchFamily="18" charset="-34"/>
                <a:cs typeface="Angsana New" pitchFamily="18" charset="-34"/>
              </a:rPr>
              <a:t>ราบี</a:t>
            </a:r>
            <a:endParaRPr lang="th-TH" sz="2400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6747" y="5733256"/>
            <a:ext cx="871774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12788"/>
            <a:r>
              <a:rPr lang="th-TH" sz="2600" b="1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อธิบายเพิ่มเติม   </a:t>
            </a: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ประมวลกฎหมายนี้จัดทำขึ้นในสมัยโบราณ ทำให้ทราบว่าในอดีตที่ห่างไกลนั้น </a:t>
            </a:r>
            <a:br>
              <a:rPr lang="th-TH" sz="2600" dirty="0" smtClean="0">
                <a:latin typeface="Angsana New" pitchFamily="18" charset="-34"/>
                <a:cs typeface="Angsana New" pitchFamily="18" charset="-34"/>
              </a:rPr>
            </a:b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ได้มีความพยายามที่จะจัดระเบียบสังคมที่แบ่งเป็นชนชั้น และมีการคำนึงถึงสิทธิสตรีและบุตรด้วย</a:t>
            </a:r>
            <a:endParaRPr lang="th-TH" sz="2600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6" name="Rounded Rectangle 10"/>
          <p:cNvSpPr/>
          <p:nvPr/>
        </p:nvSpPr>
        <p:spPr>
          <a:xfrm>
            <a:off x="2213740" y="1680443"/>
            <a:ext cx="4860539" cy="59642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ตัวอย่างเวลาและยุคสมัยของโลกตะวันตก</a:t>
            </a:r>
            <a:endParaRPr lang="th-TH" sz="3200" b="1" dirty="0">
              <a:solidFill>
                <a:schemeClr val="tx1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1844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/>
      <p:bldP spid="5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83568" y="5157192"/>
            <a:ext cx="7834263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12800"/>
            <a:r>
              <a:rPr lang="th-TH" sz="2600" b="1" dirty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อธิบาย</a:t>
            </a:r>
            <a:r>
              <a:rPr lang="th-TH" sz="2600" b="1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เพิ่มเติม   </a:t>
            </a: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วัน</a:t>
            </a:r>
            <a:r>
              <a:rPr lang="th-TH" sz="2600" dirty="0" err="1">
                <a:latin typeface="Angsana New" pitchFamily="18" charset="-34"/>
                <a:cs typeface="Angsana New" pitchFamily="18" charset="-34"/>
              </a:rPr>
              <a:t>ซินโฉ่ว</a:t>
            </a:r>
            <a:r>
              <a:rPr lang="th-TH" sz="2600" dirty="0">
                <a:latin typeface="Angsana New" pitchFamily="18" charset="-34"/>
                <a:cs typeface="Angsana New" pitchFamily="18" charset="-34"/>
              </a:rPr>
              <a:t>ตรงกับวันที่ </a:t>
            </a:r>
            <a:r>
              <a:rPr lang="en-US" sz="2600" dirty="0">
                <a:latin typeface="Angsana New" pitchFamily="18" charset="-34"/>
                <a:cs typeface="Angsana New" pitchFamily="18" charset="-34"/>
              </a:rPr>
              <a:t>18 </a:t>
            </a: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 เดือน</a:t>
            </a:r>
            <a:r>
              <a:rPr lang="th-TH" sz="2600" dirty="0">
                <a:latin typeface="Angsana New" pitchFamily="18" charset="-34"/>
                <a:cs typeface="Angsana New" pitchFamily="18" charset="-34"/>
              </a:rPr>
              <a:t>เก้าตรงกับเดือน</a:t>
            </a: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ตุลาคม  ปี</a:t>
            </a:r>
            <a:r>
              <a:rPr lang="th-TH" sz="2600" dirty="0">
                <a:latin typeface="Angsana New" pitchFamily="18" charset="-34"/>
                <a:cs typeface="Angsana New" pitchFamily="18" charset="-34"/>
              </a:rPr>
              <a:t>ที่สี่สิบห้า รัชศก</a:t>
            </a:r>
            <a:r>
              <a:rPr lang="th-TH" sz="2600" dirty="0" err="1">
                <a:latin typeface="Angsana New" pitchFamily="18" charset="-34"/>
                <a:cs typeface="Angsana New" pitchFamily="18" charset="-34"/>
              </a:rPr>
              <a:t>เฉียนห</a:t>
            </a:r>
            <a:r>
              <a:rPr lang="th-TH" sz="2600" dirty="0">
                <a:latin typeface="Angsana New" pitchFamily="18" charset="-34"/>
                <a:cs typeface="Angsana New" pitchFamily="18" charset="-34"/>
              </a:rPr>
              <a:t>ลง </a:t>
            </a: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 คือ</a:t>
            </a:r>
            <a:r>
              <a:rPr lang="th-TH" sz="2600" dirty="0">
                <a:latin typeface="Angsana New" pitchFamily="18" charset="-34"/>
                <a:cs typeface="Angsana New" pitchFamily="18" charset="-34"/>
              </a:rPr>
              <a:t>ปีจักรพรรดิ</a:t>
            </a:r>
            <a:r>
              <a:rPr lang="th-TH" sz="2600" dirty="0" err="1">
                <a:latin typeface="Angsana New" pitchFamily="18" charset="-34"/>
                <a:cs typeface="Angsana New" pitchFamily="18" charset="-34"/>
              </a:rPr>
              <a:t>เฉียนห</a:t>
            </a:r>
            <a:r>
              <a:rPr lang="th-TH" sz="2600" dirty="0">
                <a:latin typeface="Angsana New" pitchFamily="18" charset="-34"/>
                <a:cs typeface="Angsana New" pitchFamily="18" charset="-34"/>
              </a:rPr>
              <a:t>ลงครองราชย์ปีที่ </a:t>
            </a:r>
            <a:r>
              <a:rPr lang="en-US" sz="2600" dirty="0" smtClean="0">
                <a:latin typeface="Angsana New" pitchFamily="18" charset="-34"/>
                <a:cs typeface="Angsana New" pitchFamily="18" charset="-34"/>
              </a:rPr>
              <a:t>45  </a:t>
            </a:r>
            <a:r>
              <a:rPr lang="th-TH" sz="2600" dirty="0" err="1">
                <a:latin typeface="Angsana New" pitchFamily="18" charset="-34"/>
                <a:cs typeface="Angsana New" pitchFamily="18" charset="-34"/>
              </a:rPr>
              <a:t>เจิ้ง</a:t>
            </a:r>
            <a:r>
              <a:rPr lang="th-TH" sz="2600" dirty="0">
                <a:latin typeface="Angsana New" pitchFamily="18" charset="-34"/>
                <a:cs typeface="Angsana New" pitchFamily="18" charset="-34"/>
              </a:rPr>
              <a:t>เจา คือ พระบาทสมเด็จพระเจ้าตากสินมหาราช เซียนหลัว </a:t>
            </a: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 คือ  สยาม  ตามที่จีนเรียก</a:t>
            </a:r>
            <a:endParaRPr lang="th-TH" sz="2600" dirty="0">
              <a:latin typeface="Angsana New" pitchFamily="18" charset="-34"/>
              <a:cs typeface="Angsana New" pitchFamily="18" charset="-34"/>
            </a:endParaRPr>
          </a:p>
        </p:txBody>
      </p:sp>
      <p:grpSp>
        <p:nvGrpSpPr>
          <p:cNvPr id="3" name="กลุ่ม 2"/>
          <p:cNvGrpSpPr/>
          <p:nvPr/>
        </p:nvGrpSpPr>
        <p:grpSpPr>
          <a:xfrm>
            <a:off x="-180528" y="188641"/>
            <a:ext cx="9649073" cy="4560804"/>
            <a:chOff x="-180528" y="188641"/>
            <a:chExt cx="9649073" cy="4560804"/>
          </a:xfrm>
        </p:grpSpPr>
        <p:pic>
          <p:nvPicPr>
            <p:cNvPr id="7" name="Picture 2" descr="http://bgfons.com/upload/paper_texture324.jpg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BEBA8EAE-BF5A-486C-A8C5-ECC9F3942E4B}">
                  <a14:imgProps xmlns:a14="http://schemas.microsoft.com/office/drawing/2010/main" xmlns="">
                    <a14:imgLayer r:embed="rId3">
                      <a14:imgEffect>
                        <a14:backgroundRemoval t="1605" b="95103" l="556" r="97556"/>
                      </a14:imgEffect>
                      <a14:imgEffect>
                        <a14:brightnessContrast bright="-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2363607" y="-2355494"/>
              <a:ext cx="4560804" cy="96490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สี่เหลี่ยมผืนผ้ามุมมน 8"/>
            <p:cNvSpPr/>
            <p:nvPr/>
          </p:nvSpPr>
          <p:spPr>
            <a:xfrm>
              <a:off x="1403648" y="764704"/>
              <a:ext cx="6274506" cy="3384376"/>
            </a:xfrm>
            <a:prstGeom prst="roundRect">
              <a:avLst>
                <a:gd name="adj" fmla="val 7917"/>
              </a:avLst>
            </a:prstGeom>
            <a:solidFill>
              <a:schemeClr val="bg1">
                <a:alpha val="40000"/>
              </a:schemeClr>
            </a:solidFill>
            <a:ln>
              <a:noFill/>
            </a:ln>
            <a:effectLst>
              <a:glow rad="228600">
                <a:schemeClr val="bg1">
                  <a:alpha val="23000"/>
                </a:schemeClr>
              </a:glow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2" name="Rounded Rectangle 10"/>
          <p:cNvSpPr/>
          <p:nvPr/>
        </p:nvSpPr>
        <p:spPr>
          <a:xfrm>
            <a:off x="2591781" y="980728"/>
            <a:ext cx="4104456" cy="59642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ตัวอย่างเวลาและยุคสมัยของจีน</a:t>
            </a:r>
            <a:endParaRPr lang="th-TH" sz="3200" b="1" dirty="0">
              <a:solidFill>
                <a:schemeClr val="tx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31640" y="1700808"/>
            <a:ext cx="6408712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40000">
              <a:spcAft>
                <a:spcPts val="600"/>
              </a:spcAft>
            </a:pP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“วัน</a:t>
            </a:r>
            <a:r>
              <a:rPr lang="th-TH" dirty="0" err="1" smtClean="0">
                <a:latin typeface="Angsana New" pitchFamily="18" charset="-34"/>
                <a:cs typeface="Angsana New" pitchFamily="18" charset="-34"/>
              </a:rPr>
              <a:t>ซินโฉ่ว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  เดือนเก้า  ปีที่สี่สิบห้า  รัชศก</a:t>
            </a:r>
            <a:r>
              <a:rPr lang="th-TH" dirty="0" err="1" smtClean="0">
                <a:latin typeface="Angsana New" pitchFamily="18" charset="-34"/>
                <a:cs typeface="Angsana New" pitchFamily="18" charset="-34"/>
              </a:rPr>
              <a:t>เฉียนห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ลง </a:t>
            </a:r>
            <a:br>
              <a:rPr lang="th-TH" dirty="0" smtClean="0">
                <a:latin typeface="Angsana New" pitchFamily="18" charset="-34"/>
                <a:cs typeface="Angsana New" pitchFamily="18" charset="-34"/>
              </a:rPr>
            </a:b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มีพระราชโองการ...ความว่า...เนื่องด้วย</a:t>
            </a:r>
            <a:r>
              <a:rPr lang="th-TH" dirty="0" err="1" smtClean="0">
                <a:latin typeface="Angsana New" pitchFamily="18" charset="-34"/>
                <a:cs typeface="Angsana New" pitchFamily="18" charset="-34"/>
              </a:rPr>
              <a:t>เจิ้ง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เจา เจ้าเมืองเซียนหลัว ได้เตรียมเครื่องราชบรรณาการเอกจำนวนหนึ่งพร้อมหนังสือแจ้ง โดยขอให้ช่วยกราบบังคมทูลให้ทรงทราบ...”</a:t>
            </a:r>
          </a:p>
          <a:p>
            <a:pPr defTabSz="540000"/>
            <a:r>
              <a:rPr lang="th-TH" dirty="0"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	           </a:t>
            </a:r>
            <a:r>
              <a:rPr lang="th-TH" sz="2400" dirty="0" smtClean="0">
                <a:latin typeface="Angsana New" pitchFamily="18" charset="-34"/>
                <a:cs typeface="Angsana New" pitchFamily="18" charset="-34"/>
              </a:rPr>
              <a:t>ประชุมพระราชพงศาวดารฉบับกาญจนา</a:t>
            </a:r>
            <a:r>
              <a:rPr lang="th-TH" sz="2400" dirty="0" err="1" smtClean="0">
                <a:latin typeface="Angsana New" pitchFamily="18" charset="-34"/>
                <a:cs typeface="Angsana New" pitchFamily="18" charset="-34"/>
              </a:rPr>
              <a:t>ภิเษก</a:t>
            </a:r>
            <a:r>
              <a:rPr lang="th-TH" sz="2400" dirty="0" smtClean="0">
                <a:latin typeface="Angsana New" pitchFamily="18" charset="-34"/>
                <a:cs typeface="Angsana New" pitchFamily="18" charset="-34"/>
              </a:rPr>
              <a:t> เล่ม </a:t>
            </a:r>
            <a:r>
              <a:rPr lang="en-US" sz="2400" dirty="0" smtClean="0">
                <a:latin typeface="Angsana New" pitchFamily="18" charset="-34"/>
                <a:cs typeface="Angsana New" pitchFamily="18" charset="-34"/>
              </a:rPr>
              <a:t>13</a:t>
            </a:r>
            <a:endParaRPr lang="th-TH" sz="2400" dirty="0"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872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7544" y="5661248"/>
            <a:ext cx="833831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600" b="1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อธิบาย</a:t>
            </a:r>
            <a:r>
              <a:rPr lang="th-TH" sz="2600" b="1" dirty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เพิ่มเติม </a:t>
            </a:r>
            <a:r>
              <a:rPr lang="th-TH" sz="2600" b="1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  </a:t>
            </a:r>
            <a:r>
              <a:rPr lang="th-TH" sz="2600" dirty="0" smtClean="0">
                <a:cs typeface="+mj-cs"/>
              </a:rPr>
              <a:t>พระเจ้าอโศกมหาราชโปรดให้จารึกการเผยแผ่พระธรรมในพระพุทธศาสนา</a:t>
            </a:r>
            <a:endParaRPr lang="th-TH" sz="2600" dirty="0">
              <a:cs typeface="+mj-cs"/>
            </a:endParaRPr>
          </a:p>
        </p:txBody>
      </p:sp>
      <p:grpSp>
        <p:nvGrpSpPr>
          <p:cNvPr id="2" name="กลุ่ม 1"/>
          <p:cNvGrpSpPr/>
          <p:nvPr/>
        </p:nvGrpSpPr>
        <p:grpSpPr>
          <a:xfrm>
            <a:off x="-180528" y="332656"/>
            <a:ext cx="9649073" cy="4896543"/>
            <a:chOff x="-180528" y="332656"/>
            <a:chExt cx="9649073" cy="4896543"/>
          </a:xfrm>
        </p:grpSpPr>
        <p:pic>
          <p:nvPicPr>
            <p:cNvPr id="6" name="Picture 2" descr="http://bgfons.com/upload/paper_texture324.jpg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BEBA8EAE-BF5A-486C-A8C5-ECC9F3942E4B}">
                  <a14:imgProps xmlns:a14="http://schemas.microsoft.com/office/drawing/2010/main" xmlns="">
                    <a14:imgLayer r:embed="rId3">
                      <a14:imgEffect>
                        <a14:backgroundRemoval t="1605" b="95103" l="556" r="97556"/>
                      </a14:imgEffect>
                      <a14:imgEffect>
                        <a14:brightnessContrast bright="-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2195737" y="-2043609"/>
              <a:ext cx="4896543" cy="96490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สี่เหลี่ยมผืนผ้ามุมมน 7"/>
            <p:cNvSpPr/>
            <p:nvPr/>
          </p:nvSpPr>
          <p:spPr>
            <a:xfrm>
              <a:off x="1403648" y="980728"/>
              <a:ext cx="6274506" cy="3562228"/>
            </a:xfrm>
            <a:prstGeom prst="roundRect">
              <a:avLst>
                <a:gd name="adj" fmla="val 7917"/>
              </a:avLst>
            </a:prstGeom>
            <a:solidFill>
              <a:schemeClr val="bg1">
                <a:alpha val="40000"/>
              </a:schemeClr>
            </a:solidFill>
            <a:ln>
              <a:noFill/>
            </a:ln>
            <a:effectLst>
              <a:glow rad="228600">
                <a:schemeClr val="bg1">
                  <a:alpha val="23000"/>
                </a:schemeClr>
              </a:glow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7" name="Rounded Rectangle 10"/>
          <p:cNvSpPr/>
          <p:nvPr/>
        </p:nvSpPr>
        <p:spPr>
          <a:xfrm>
            <a:off x="2591780" y="1178532"/>
            <a:ext cx="4104456" cy="59642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ตัวอย่างเวลาและยุคสมัยของอินเดีย</a:t>
            </a:r>
            <a:endParaRPr lang="th-TH" sz="3200" b="1" dirty="0">
              <a:solidFill>
                <a:schemeClr val="tx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86001" y="1865300"/>
            <a:ext cx="629836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/>
              <a:t>	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“ข้าฯ ได้เกิดมีความคิดขึ้นว่า ข้าฯ จักจัดให้มีการประกาศธรรมสั่งสอนประชาชนทั้งหลาย ครั้นได้สดับธรรมนี้แล้ว ก็จักพากันประพฤติปฏิบัติตาม จักยกระดับตนเองสูงขึ้น </a:t>
            </a:r>
            <a:br>
              <a:rPr lang="th-TH" dirty="0" smtClean="0">
                <a:latin typeface="Angsana New" pitchFamily="18" charset="-34"/>
                <a:cs typeface="Angsana New" pitchFamily="18" charset="-34"/>
              </a:rPr>
            </a:b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และจักมีความเจริญก้าวหน้ามากขึ้น ด้วยความเจริญทางธรรมอย่างมั่นคง...”</a:t>
            </a:r>
          </a:p>
          <a:p>
            <a:r>
              <a:rPr lang="th-TH" dirty="0"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	    </a:t>
            </a:r>
            <a:r>
              <a:rPr lang="th-TH" sz="2400" dirty="0" smtClean="0">
                <a:latin typeface="Angsana New" pitchFamily="18" charset="-34"/>
                <a:cs typeface="Angsana New" pitchFamily="18" charset="-34"/>
              </a:rPr>
              <a:t>จารึกอโศก พระธรรมปิฎก (</a:t>
            </a:r>
            <a:r>
              <a:rPr lang="th-TH" sz="2400" dirty="0" err="1" smtClean="0">
                <a:latin typeface="Angsana New" pitchFamily="18" charset="-34"/>
                <a:cs typeface="Angsana New" pitchFamily="18" charset="-34"/>
              </a:rPr>
              <a:t>ป.อ</a:t>
            </a:r>
            <a:r>
              <a:rPr lang="th-TH" sz="2400" dirty="0" smtClean="0">
                <a:latin typeface="Angsana New" pitchFamily="18" charset="-34"/>
                <a:cs typeface="Angsana New" pitchFamily="18" charset="-34"/>
              </a:rPr>
              <a:t>. </a:t>
            </a:r>
            <a:r>
              <a:rPr lang="th-TH" sz="2400" dirty="0" err="1" smtClean="0">
                <a:latin typeface="Angsana New" pitchFamily="18" charset="-34"/>
                <a:cs typeface="Angsana New" pitchFamily="18" charset="-34"/>
              </a:rPr>
              <a:t>ปยุตฺ</a:t>
            </a:r>
            <a:r>
              <a:rPr lang="th-TH" sz="2400" dirty="0" smtClean="0">
                <a:latin typeface="Angsana New" pitchFamily="18" charset="-34"/>
                <a:cs typeface="Angsana New" pitchFamily="18" charset="-34"/>
              </a:rPr>
              <a:t>โต แปล)</a:t>
            </a:r>
            <a:endParaRPr lang="th-TH" sz="2400" dirty="0"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03056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4" grpId="0"/>
    </p:bldLst>
  </p:timing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>
        <a:spAutoFit/>
      </a:bodyPr>
      <a:lstStyle>
        <a:defPPr marL="252000" indent="-252000">
          <a:buClr>
            <a:schemeClr val="accent6">
              <a:lumMod val="75000"/>
            </a:schemeClr>
          </a:buClr>
          <a:buFont typeface="Arial" pitchFamily="34" charset="0"/>
          <a:buChar char="•"/>
          <a:defRPr sz="2600" dirty="0">
            <a:latin typeface="Angsana New" pitchFamily="18" charset="-34"/>
            <a:cs typeface="Angsana New" pitchFamily="18" charset="-34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2430</TotalTime>
  <Words>378</Words>
  <Application>Microsoft Office PowerPoint</Application>
  <PresentationFormat>นำเสนอทางหน้าจอ (4:3)</PresentationFormat>
  <Paragraphs>84</Paragraphs>
  <Slides>21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21</vt:i4>
      </vt:variant>
    </vt:vector>
  </HeadingPairs>
  <TitlesOfParts>
    <vt:vector size="22" baseType="lpstr">
      <vt:lpstr>ชุดรูปแบบของ Office</vt:lpstr>
      <vt:lpstr>ภาพนิ่ง 1</vt:lpstr>
      <vt:lpstr>ภาพนิ่ง 2</vt:lpstr>
      <vt:lpstr>ภาพนิ่ง 3</vt:lpstr>
      <vt:lpstr>ภาพนิ่ง 4</vt:lpstr>
      <vt:lpstr>ภาพนิ่ง 5</vt:lpstr>
      <vt:lpstr>ภาพนิ่ง 6</vt:lpstr>
      <vt:lpstr>ภาพนิ่ง 7</vt:lpstr>
      <vt:lpstr>ภาพนิ่ง 8</vt:lpstr>
      <vt:lpstr>ภาพนิ่ง 9</vt:lpstr>
      <vt:lpstr>ภาพนิ่ง 10</vt:lpstr>
      <vt:lpstr>ภาพนิ่ง 11</vt:lpstr>
      <vt:lpstr>ภาพนิ่ง 12</vt:lpstr>
      <vt:lpstr>ภาพนิ่ง 13</vt:lpstr>
      <vt:lpstr>ภาพนิ่ง 14</vt:lpstr>
      <vt:lpstr>ภาพนิ่ง 15</vt:lpstr>
      <vt:lpstr>ภาพนิ่ง 16</vt:lpstr>
      <vt:lpstr>ภาพนิ่ง 17</vt:lpstr>
      <vt:lpstr>ภาพนิ่ง 18</vt:lpstr>
      <vt:lpstr>ภาพนิ่ง 19</vt:lpstr>
      <vt:lpstr>ภาพนิ่ง 20</vt:lpstr>
      <vt:lpstr>ภาพนิ่ง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ประวัติศาสตร์สากล</dc:title>
  <dc:creator>User</dc:creator>
  <cp:lastModifiedBy>Windows User</cp:lastModifiedBy>
  <cp:revision>210</cp:revision>
  <cp:lastPrinted>2014-01-07T04:20:59Z</cp:lastPrinted>
  <dcterms:created xsi:type="dcterms:W3CDTF">2014-01-02T10:01:24Z</dcterms:created>
  <dcterms:modified xsi:type="dcterms:W3CDTF">2017-09-04T13:19:56Z</dcterms:modified>
</cp:coreProperties>
</file>