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1" r:id="rId2"/>
    <p:sldId id="328" r:id="rId3"/>
    <p:sldId id="356" r:id="rId4"/>
    <p:sldId id="357" r:id="rId5"/>
    <p:sldId id="358" r:id="rId6"/>
    <p:sldId id="359" r:id="rId7"/>
    <p:sldId id="360" r:id="rId8"/>
    <p:sldId id="361" r:id="rId9"/>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95" autoAdjust="0"/>
    <p:restoredTop sz="94644"/>
  </p:normalViewPr>
  <p:slideViewPr>
    <p:cSldViewPr>
      <p:cViewPr>
        <p:scale>
          <a:sx n="139" d="100"/>
          <a:sy n="139" d="100"/>
        </p:scale>
        <p:origin x="920" y="120"/>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3129" y="123478"/>
            <a:ext cx="9120871" cy="4752528"/>
          </a:xfrm>
        </p:spPr>
        <p:txBody>
          <a:bodyPr/>
          <a:lstStyle/>
          <a:p>
            <a:pPr marL="0" indent="0">
              <a:buNone/>
            </a:pPr>
            <a:r>
              <a:rPr lang="en-IN" sz="1800" dirty="0">
                <a:latin typeface="Times New Roman" pitchFamily="18" charset="0"/>
                <a:cs typeface="Times New Roman" pitchFamily="18" charset="0"/>
              </a:rPr>
              <a:t>A recent judgement from the Supreme Court has allowed the entry of women in a</a:t>
            </a:r>
          </a:p>
          <a:p>
            <a:pPr marL="0" indent="0">
              <a:buNone/>
            </a:pPr>
            <a:r>
              <a:rPr lang="en-IN" sz="1800" dirty="0">
                <a:latin typeface="Times New Roman" pitchFamily="18" charset="0"/>
                <a:cs typeface="Times New Roman" pitchFamily="18" charset="0"/>
              </a:rPr>
              <a:t>prominent temple of a district. As the Superintendent of Police (SP) of the same district,</a:t>
            </a:r>
          </a:p>
          <a:p>
            <a:pPr marL="0" indent="0">
              <a:buNone/>
            </a:pPr>
            <a:r>
              <a:rPr lang="en-IN" sz="1800" dirty="0">
                <a:latin typeface="Times New Roman" pitchFamily="18" charset="0"/>
                <a:cs typeface="Times New Roman" pitchFamily="18" charset="0"/>
              </a:rPr>
              <a:t>you are well aware of the ground realities. Tinkering with religious beliefs may lead to</a:t>
            </a:r>
          </a:p>
          <a:p>
            <a:pPr marL="0" indent="0">
              <a:buNone/>
            </a:pPr>
            <a:r>
              <a:rPr lang="en-IN" sz="1800" dirty="0">
                <a:latin typeface="Times New Roman" pitchFamily="18" charset="0"/>
                <a:cs typeface="Times New Roman" pitchFamily="18" charset="0"/>
              </a:rPr>
              <a:t>communal tension and beyond. A group of women from outside the state has planned to</a:t>
            </a:r>
          </a:p>
          <a:p>
            <a:pPr marL="0" indent="0">
              <a:buNone/>
            </a:pPr>
            <a:r>
              <a:rPr lang="en-IN" sz="1800" dirty="0">
                <a:latin typeface="Times New Roman" pitchFamily="18" charset="0"/>
                <a:cs typeface="Times New Roman" pitchFamily="18" charset="0"/>
              </a:rPr>
              <a:t>visit the temple on a very religious day, just a few days later, to celebrate this verdict.</a:t>
            </a:r>
          </a:p>
          <a:p>
            <a:pPr marL="0" indent="0">
              <a:buNone/>
            </a:pPr>
            <a:r>
              <a:rPr lang="en-IN" sz="1800" dirty="0">
                <a:latin typeface="Times New Roman" pitchFamily="18" charset="0"/>
                <a:cs typeface="Times New Roman" pitchFamily="18" charset="0"/>
              </a:rPr>
              <a:t>This has caught the eye of media too. The local population is also gearing up to prevent</a:t>
            </a:r>
          </a:p>
          <a:p>
            <a:pPr marL="0" indent="0">
              <a:buNone/>
            </a:pPr>
            <a:r>
              <a:rPr lang="en-IN" sz="1800" dirty="0">
                <a:latin typeface="Times New Roman" pitchFamily="18" charset="0"/>
                <a:cs typeface="Times New Roman" pitchFamily="18" charset="0"/>
              </a:rPr>
              <a:t>enforcement of the verdict to preserve the age old tradition. Political parties are also</a:t>
            </a:r>
          </a:p>
          <a:p>
            <a:pPr marL="0" indent="0">
              <a:buNone/>
            </a:pPr>
            <a:r>
              <a:rPr lang="en-IN" sz="1800" dirty="0">
                <a:latin typeface="Times New Roman" pitchFamily="18" charset="0"/>
                <a:cs typeface="Times New Roman" pitchFamily="18" charset="0"/>
              </a:rPr>
              <a:t>harnessing the issues by flaring up emotions of the people for political benefit. In this</a:t>
            </a:r>
          </a:p>
          <a:p>
            <a:pPr marL="0" indent="0">
              <a:buNone/>
            </a:pPr>
            <a:r>
              <a:rPr lang="en-IN" sz="1800" dirty="0">
                <a:latin typeface="Times New Roman" pitchFamily="18" charset="0"/>
                <a:cs typeface="Times New Roman" pitchFamily="18" charset="0"/>
              </a:rPr>
              <a:t>background as a SP your experience suggest brewing turmoil at the ground level may lead</a:t>
            </a:r>
          </a:p>
          <a:p>
            <a:pPr marL="0" indent="0">
              <a:buNone/>
            </a:pPr>
            <a:r>
              <a:rPr lang="en-IN" sz="1800" dirty="0">
                <a:latin typeface="Times New Roman" pitchFamily="18" charset="0"/>
                <a:cs typeface="Times New Roman" pitchFamily="18" charset="0"/>
              </a:rPr>
              <a:t>to unwarranted activities in the district in the coming days.</a:t>
            </a:r>
          </a:p>
          <a:p>
            <a:pPr marL="0" indent="0">
              <a:buNone/>
            </a:pPr>
            <a:r>
              <a:rPr lang="en-IN" sz="1800" dirty="0">
                <a:latin typeface="Times New Roman" pitchFamily="18" charset="0"/>
                <a:cs typeface="Times New Roman" pitchFamily="18" charset="0"/>
              </a:rPr>
              <a:t>a) Discuss possible ethical issues that emanate from this case study.</a:t>
            </a:r>
          </a:p>
          <a:p>
            <a:pPr marL="0" indent="0">
              <a:buNone/>
            </a:pPr>
            <a:r>
              <a:rPr lang="en-IN" sz="1800" dirty="0">
                <a:latin typeface="Times New Roman" pitchFamily="18" charset="0"/>
                <a:cs typeface="Times New Roman" pitchFamily="18" charset="0"/>
              </a:rPr>
              <a:t>b) As SP of the district what possible measures will you take to handle the ground</a:t>
            </a:r>
          </a:p>
          <a:p>
            <a:pPr marL="0" indent="0">
              <a:buNone/>
            </a:pPr>
            <a:r>
              <a:rPr lang="en-IN" sz="1800" dirty="0">
                <a:latin typeface="Times New Roman" pitchFamily="18" charset="0"/>
                <a:cs typeface="Times New Roman" pitchFamily="18" charset="0"/>
              </a:rPr>
              <a:t>situation in a peaceful manner?</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457200" indent="-457200">
              <a:buAutoNum type="arabicPeriod"/>
            </a:pPr>
            <a:r>
              <a:rPr lang="en-IN" sz="2400" dirty="0" smtClean="0">
                <a:latin typeface="Times New Roman" pitchFamily="18" charset="0"/>
                <a:cs typeface="Times New Roman" pitchFamily="18" charset="0"/>
              </a:rPr>
              <a:t>Identify   stakeholders. </a:t>
            </a:r>
          </a:p>
          <a:p>
            <a:pPr marL="457200" indent="-457200">
              <a:buAutoNum type="arabicPeriod"/>
            </a:pPr>
            <a:endParaRPr lang="en-IN" sz="2400" dirty="0">
              <a:latin typeface="Times New Roman" pitchFamily="18" charset="0"/>
              <a:cs typeface="Times New Roman" pitchFamily="18" charset="0"/>
            </a:endParaRPr>
          </a:p>
          <a:p>
            <a:pPr marL="457200" indent="-457200">
              <a:buAutoNum type="arabicPeriod"/>
            </a:pPr>
            <a:r>
              <a:rPr lang="en-IN" sz="2400" dirty="0" smtClean="0">
                <a:latin typeface="Times New Roman" pitchFamily="18" charset="0"/>
                <a:cs typeface="Times New Roman" pitchFamily="18" charset="0"/>
              </a:rPr>
              <a:t>Explain crux of the matter.</a:t>
            </a:r>
          </a:p>
          <a:p>
            <a:pPr marL="0" indent="0">
              <a:buNone/>
            </a:pPr>
            <a:endParaRPr lang="en-IN" sz="2400" dirty="0" smtClean="0">
              <a:latin typeface="Times New Roman" pitchFamily="18" charset="0"/>
              <a:cs typeface="Times New Roman" pitchFamily="18" charset="0"/>
            </a:endParaRPr>
          </a:p>
          <a:p>
            <a:pPr marL="0" indent="0">
              <a:buNone/>
            </a:pPr>
            <a:r>
              <a:rPr lang="en-IN" sz="2400" dirty="0">
                <a:latin typeface="Times New Roman" pitchFamily="18" charset="0"/>
                <a:cs typeface="Times New Roman" pitchFamily="18" charset="0"/>
              </a:rPr>
              <a:t>3</a:t>
            </a:r>
            <a:r>
              <a:rPr lang="en-IN" sz="2400" dirty="0" smtClean="0">
                <a:latin typeface="Times New Roman" pitchFamily="18" charset="0"/>
                <a:cs typeface="Times New Roman" pitchFamily="18" charset="0"/>
              </a:rPr>
              <a:t>. Explain </a:t>
            </a:r>
            <a:r>
              <a:rPr lang="en-IN" sz="2400" dirty="0" smtClean="0">
                <a:latin typeface="Times New Roman" pitchFamily="18" charset="0"/>
                <a:cs typeface="Times New Roman" pitchFamily="18" charset="0"/>
              </a:rPr>
              <a:t>ethical issues.</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a:latin typeface="Times New Roman" pitchFamily="18" charset="0"/>
                <a:cs typeface="Times New Roman" pitchFamily="18" charset="0"/>
              </a:rPr>
              <a:t>4</a:t>
            </a:r>
            <a:r>
              <a:rPr lang="en-IN" sz="2400" kern="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ethical to blame doctors or hospitals</a:t>
            </a:r>
          </a:p>
          <a:p>
            <a:pPr marL="0" indent="0">
              <a:buNone/>
            </a:pPr>
            <a:r>
              <a:rPr lang="en-IN" sz="2400" dirty="0">
                <a:latin typeface="Times New Roman" pitchFamily="18" charset="0"/>
                <a:cs typeface="Times New Roman" pitchFamily="18" charset="0"/>
              </a:rPr>
              <a:t>for loss due to death</a:t>
            </a: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5. ethical </a:t>
            </a:r>
            <a:r>
              <a:rPr lang="en-IN" sz="2400" dirty="0">
                <a:latin typeface="Times New Roman" pitchFamily="18" charset="0"/>
                <a:cs typeface="Times New Roman" pitchFamily="18" charset="0"/>
              </a:rPr>
              <a:t>dilemmas involved in Nationwide</a:t>
            </a:r>
          </a:p>
          <a:p>
            <a:pPr marL="0" indent="0">
              <a:buNone/>
            </a:pPr>
            <a:r>
              <a:rPr lang="en-IN" sz="2400" dirty="0">
                <a:latin typeface="Times New Roman" pitchFamily="18" charset="0"/>
                <a:cs typeface="Times New Roman" pitchFamily="18" charset="0"/>
              </a:rPr>
              <a:t>Doctor's strikes. Would you support the protest?</a:t>
            </a:r>
            <a:endParaRPr lang="en-IN" sz="2400" dirty="0" smtClean="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a:latin typeface="Times New Roman" pitchFamily="18" charset="0"/>
                <a:cs typeface="Times New Roman" pitchFamily="18" charset="0"/>
              </a:rPr>
              <a:t>6</a:t>
            </a:r>
            <a:r>
              <a:rPr lang="en-IN" sz="2400" kern="0" dirty="0" smtClean="0">
                <a:latin typeface="Times New Roman" pitchFamily="18" charset="0"/>
                <a:cs typeface="Times New Roman" pitchFamily="18" charset="0"/>
              </a:rPr>
              <a:t>. </a:t>
            </a:r>
            <a:r>
              <a:rPr lang="en-IN" sz="2400" kern="0" dirty="0">
                <a:latin typeface="Times New Roman" pitchFamily="18" charset="0"/>
                <a:cs typeface="Times New Roman" pitchFamily="18" charset="0"/>
              </a:rPr>
              <a:t>avoid a similar incident in the </a:t>
            </a:r>
            <a:r>
              <a:rPr lang="en-IN" sz="2400" kern="0" dirty="0" smtClean="0">
                <a:latin typeface="Times New Roman" pitchFamily="18" charset="0"/>
                <a:cs typeface="Times New Roman" pitchFamily="18" charset="0"/>
              </a:rPr>
              <a:t>future.</a:t>
            </a:r>
          </a:p>
          <a:p>
            <a:pPr marL="0" indent="0">
              <a:buFontTx/>
              <a:buNone/>
            </a:pPr>
            <a:endParaRPr lang="en-IN" sz="2400" kern="0" dirty="0">
              <a:latin typeface="Times New Roman" pitchFamily="18" charset="0"/>
              <a:cs typeface="Times New Roman" pitchFamily="18" charset="0"/>
            </a:endParaRP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7</a:t>
            </a:r>
            <a:r>
              <a:rPr lang="en-IN" sz="2400" kern="0" dirty="0" smtClean="0">
                <a:latin typeface="Times New Roman" pitchFamily="18" charset="0"/>
                <a:cs typeface="Times New Roman" pitchFamily="18" charset="0"/>
              </a:rPr>
              <a:t>. conclude. </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Myself.</a:t>
            </a:r>
          </a:p>
          <a:p>
            <a:pPr marL="457200" indent="-457200">
              <a:buFont typeface="+mj-lt"/>
              <a:buAutoNum type="arabicPeriod"/>
            </a:pPr>
            <a:r>
              <a:rPr lang="en-IN" sz="2400" dirty="0" smtClean="0">
                <a:latin typeface="Times New Roman" pitchFamily="18" charset="0"/>
                <a:cs typeface="Times New Roman" pitchFamily="18" charset="0"/>
              </a:rPr>
              <a:t>Administration.</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Local population.</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Women devotees.</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Society.</a:t>
            </a: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457200" indent="-457200">
              <a:buAutoNum type="arabicPeriod"/>
            </a:pPr>
            <a:r>
              <a:rPr lang="en-IN" sz="2000" dirty="0">
                <a:latin typeface="Times New Roman" pitchFamily="18" charset="0"/>
                <a:cs typeface="Times New Roman" pitchFamily="18" charset="0"/>
              </a:rPr>
              <a:t>Explain crux of the matter.</a:t>
            </a:r>
          </a:p>
        </p:txBody>
      </p:sp>
      <p:sp>
        <p:nvSpPr>
          <p:cNvPr id="5" name="Content Placeholder 4"/>
          <p:cNvSpPr>
            <a:spLocks noGrp="1"/>
          </p:cNvSpPr>
          <p:nvPr>
            <p:ph idx="1"/>
          </p:nvPr>
        </p:nvSpPr>
        <p:spPr>
          <a:xfrm>
            <a:off x="107504" y="573528"/>
            <a:ext cx="7200800" cy="4569972"/>
          </a:xfrm>
        </p:spPr>
        <p:txBody>
          <a:bodyPr/>
          <a:lstStyle/>
          <a:p>
            <a:pPr algn="just"/>
            <a:r>
              <a:rPr lang="en-IN" sz="2400" dirty="0" smtClean="0">
                <a:latin typeface="Times New Roman" pitchFamily="18" charset="0"/>
                <a:cs typeface="Times New Roman" pitchFamily="18" charset="0"/>
              </a:rPr>
              <a:t>In this case, order of highest court of the land has broken century old tradition and paved way for entry of women in temples which was hitherto banned due to religious belief.</a:t>
            </a:r>
          </a:p>
          <a:p>
            <a:pPr algn="just"/>
            <a:r>
              <a:rPr lang="en-IN" sz="2400" dirty="0" smtClean="0">
                <a:latin typeface="Times New Roman" pitchFamily="18" charset="0"/>
                <a:cs typeface="Times New Roman" pitchFamily="18" charset="0"/>
              </a:rPr>
              <a:t>Enforcement of court’s order has high chances of social backlash compromising law and order situation.</a:t>
            </a:r>
          </a:p>
          <a:p>
            <a:pPr algn="just"/>
            <a:r>
              <a:rPr lang="en-IN" sz="2400" dirty="0" smtClean="0">
                <a:latin typeface="Times New Roman" pitchFamily="18" charset="0"/>
                <a:cs typeface="Times New Roman" pitchFamily="18" charset="0"/>
              </a:rPr>
              <a:t>Under such circumstances role of administration is tested in handling such situation judiciously.</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457200" indent="-457200">
              <a:buAutoNum type="arabicPeriod"/>
            </a:pPr>
            <a:r>
              <a:rPr lang="en-IN" sz="2000" dirty="0" smtClean="0">
                <a:latin typeface="Times New Roman" pitchFamily="18" charset="0"/>
                <a:cs typeface="Times New Roman" pitchFamily="18" charset="0"/>
              </a:rPr>
              <a:t>Various ethical issues:</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7200800" cy="4569972"/>
          </a:xfrm>
        </p:spPr>
        <p:txBody>
          <a:bodyPr/>
          <a:lstStyle/>
          <a:p>
            <a:pPr algn="just"/>
            <a:r>
              <a:rPr lang="en-IN" sz="2400" dirty="0" smtClean="0">
                <a:latin typeface="Times New Roman" pitchFamily="18" charset="0"/>
                <a:cs typeface="Times New Roman" pitchFamily="18" charset="0"/>
              </a:rPr>
              <a:t>Freedom to practice one’s religious beliefs.</a:t>
            </a:r>
          </a:p>
          <a:p>
            <a:pPr algn="just"/>
            <a:r>
              <a:rPr lang="en-IN" sz="2400" dirty="0" smtClean="0">
                <a:latin typeface="Times New Roman" pitchFamily="18" charset="0"/>
                <a:cs typeface="Times New Roman" pitchFamily="18" charset="0"/>
              </a:rPr>
              <a:t>Right to equality of women.</a:t>
            </a:r>
          </a:p>
          <a:p>
            <a:pPr algn="just"/>
            <a:r>
              <a:rPr lang="en-IN" sz="2400" dirty="0" smtClean="0">
                <a:latin typeface="Times New Roman" pitchFamily="18" charset="0"/>
                <a:cs typeface="Times New Roman" pitchFamily="18" charset="0"/>
              </a:rPr>
              <a:t>Narrow selfish interest of political parties.</a:t>
            </a:r>
          </a:p>
          <a:p>
            <a:pPr algn="just"/>
            <a:r>
              <a:rPr lang="en-IN" sz="2400" dirty="0" smtClean="0">
                <a:latin typeface="Times New Roman" pitchFamily="18" charset="0"/>
                <a:cs typeface="Times New Roman" pitchFamily="18" charset="0"/>
              </a:rPr>
              <a:t>Role of state in bringing social reform through law.</a:t>
            </a:r>
          </a:p>
          <a:p>
            <a:pPr algn="just"/>
            <a:r>
              <a:rPr lang="en-IN" sz="2400" dirty="0" smtClean="0">
                <a:latin typeface="Times New Roman" pitchFamily="18" charset="0"/>
                <a:cs typeface="Times New Roman" pitchFamily="18" charset="0"/>
              </a:rPr>
              <a:t>Freedom of temple to manage its own affairs.</a:t>
            </a:r>
          </a:p>
          <a:p>
            <a:pPr algn="just"/>
            <a:r>
              <a:rPr lang="en-IN" sz="2400" dirty="0" smtClean="0">
                <a:latin typeface="Times New Roman" pitchFamily="18" charset="0"/>
                <a:cs typeface="Times New Roman" pitchFamily="18" charset="0"/>
              </a:rPr>
              <a:t>Role of law enforcement authority to implement court’s order without compromising law and order situation.</a:t>
            </a: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97275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possible measures will you take to handle the </a:t>
            </a:r>
            <a:r>
              <a:rPr lang="en-IN" sz="2000" dirty="0" smtClean="0">
                <a:latin typeface="Times New Roman" pitchFamily="18" charset="0"/>
                <a:cs typeface="Times New Roman" pitchFamily="18" charset="0"/>
              </a:rPr>
              <a:t>ground situation </a:t>
            </a:r>
            <a:r>
              <a:rPr lang="en-IN" sz="2000" dirty="0">
                <a:latin typeface="Times New Roman" pitchFamily="18" charset="0"/>
                <a:cs typeface="Times New Roman" pitchFamily="18" charset="0"/>
              </a:rPr>
              <a:t>in a peaceful manner</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280920" cy="4569972"/>
          </a:xfrm>
        </p:spPr>
        <p:txBody>
          <a:bodyPr/>
          <a:lstStyle/>
          <a:p>
            <a:pPr algn="just"/>
            <a:r>
              <a:rPr lang="en-IN" sz="2400" dirty="0" smtClean="0">
                <a:latin typeface="Times New Roman" pitchFamily="18" charset="0"/>
                <a:cs typeface="Times New Roman" pitchFamily="18" charset="0"/>
              </a:rPr>
              <a:t>Maintenance of law and order will be my supreme responsibility.</a:t>
            </a:r>
          </a:p>
          <a:p>
            <a:pPr algn="just"/>
            <a:r>
              <a:rPr lang="en-IN" sz="2400" dirty="0" smtClean="0">
                <a:latin typeface="Times New Roman" pitchFamily="18" charset="0"/>
                <a:cs typeface="Times New Roman" pitchFamily="18" charset="0"/>
              </a:rPr>
              <a:t>A balanced pragmatic approach is needed in this situation.</a:t>
            </a:r>
          </a:p>
          <a:p>
            <a:pPr algn="just"/>
            <a:r>
              <a:rPr lang="en-IN" sz="2400" dirty="0" smtClean="0">
                <a:latin typeface="Times New Roman" pitchFamily="18" charset="0"/>
                <a:cs typeface="Times New Roman" pitchFamily="18" charset="0"/>
              </a:rPr>
              <a:t>I will impose prohibition order against outside women devotee from visiting temple, as situation is sensitive and assertive stand may provoke  conservative local population.</a:t>
            </a:r>
          </a:p>
          <a:p>
            <a:pPr algn="just"/>
            <a:r>
              <a:rPr lang="en-IN" sz="2400" dirty="0" smtClean="0">
                <a:latin typeface="Times New Roman" pitchFamily="18" charset="0"/>
                <a:cs typeface="Times New Roman" pitchFamily="18" charset="0"/>
              </a:rPr>
              <a:t>Preventive detention order against those politicians who are trying to escalate situation.</a:t>
            </a:r>
          </a:p>
          <a:p>
            <a:pPr algn="just"/>
            <a:r>
              <a:rPr lang="en-IN" sz="2400" dirty="0" smtClean="0">
                <a:latin typeface="Times New Roman" pitchFamily="18" charset="0"/>
                <a:cs typeface="Times New Roman" pitchFamily="18" charset="0"/>
              </a:rPr>
              <a:t>I will integrate liberal leaders who are empathetic towards cause of gender justice in bringing attitudinal reorientation of society.</a:t>
            </a: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458120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possible measures will you take to handle the </a:t>
            </a:r>
            <a:r>
              <a:rPr lang="en-IN" sz="2000" dirty="0" smtClean="0">
                <a:latin typeface="Times New Roman" pitchFamily="18" charset="0"/>
                <a:cs typeface="Times New Roman" pitchFamily="18" charset="0"/>
              </a:rPr>
              <a:t>ground situation </a:t>
            </a:r>
            <a:r>
              <a:rPr lang="en-IN" sz="2000" dirty="0">
                <a:latin typeface="Times New Roman" pitchFamily="18" charset="0"/>
                <a:cs typeface="Times New Roman" pitchFamily="18" charset="0"/>
              </a:rPr>
              <a:t>in a peaceful manner</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6984776" cy="4569972"/>
          </a:xfrm>
        </p:spPr>
        <p:txBody>
          <a:bodyPr/>
          <a:lstStyle/>
          <a:p>
            <a:pPr algn="just"/>
            <a:r>
              <a:rPr lang="en-IN" sz="2400" dirty="0" smtClean="0">
                <a:latin typeface="Times New Roman" pitchFamily="18" charset="0"/>
                <a:cs typeface="Times New Roman" pitchFamily="18" charset="0"/>
              </a:rPr>
              <a:t>I will use social media to communicate with youth and persuade them to come forward in bringing about social reform.</a:t>
            </a:r>
          </a:p>
          <a:p>
            <a:pPr algn="just"/>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I will ask local media to spread awareness and espouse the cause of gender equality.</a:t>
            </a:r>
          </a:p>
          <a:p>
            <a:pPr algn="just"/>
            <a:r>
              <a:rPr lang="en-IN" sz="2400" dirty="0" smtClean="0">
                <a:latin typeface="Times New Roman" pitchFamily="18" charset="0"/>
                <a:cs typeface="Times New Roman" pitchFamily="18" charset="0"/>
              </a:rPr>
              <a:t>Use of banners, street plays etc. can be used to spread awareness and social conditioning.</a:t>
            </a:r>
          </a:p>
          <a:p>
            <a:pPr algn="just"/>
            <a:r>
              <a:rPr lang="en-IN" sz="2400" dirty="0" smtClean="0">
                <a:latin typeface="Times New Roman" pitchFamily="18" charset="0"/>
                <a:cs typeface="Times New Roman" pitchFamily="18" charset="0"/>
              </a:rPr>
              <a:t>In long run, educational institutions can be roped in for inculcating values of gender sensitivity in Children.</a:t>
            </a: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505441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Conclusion: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6984776" cy="4569972"/>
          </a:xfrm>
        </p:spPr>
        <p:txBody>
          <a:bodyPr/>
          <a:lstStyle/>
          <a:p>
            <a:pPr algn="just"/>
            <a:r>
              <a:rPr lang="en-IN" sz="2400" dirty="0" smtClean="0">
                <a:latin typeface="Times New Roman" pitchFamily="18" charset="0"/>
                <a:cs typeface="Times New Roman" pitchFamily="18" charset="0"/>
              </a:rPr>
              <a:t>Religious beliefs are used as a tool to promote patriarchy and maintain status quo.</a:t>
            </a:r>
          </a:p>
          <a:p>
            <a:pPr algn="just"/>
            <a:r>
              <a:rPr lang="en-IN" sz="2400" dirty="0" smtClean="0">
                <a:latin typeface="Times New Roman" pitchFamily="18" charset="0"/>
                <a:cs typeface="Times New Roman" pitchFamily="18" charset="0"/>
              </a:rPr>
              <a:t>In modern society such form of discrimination has no place.</a:t>
            </a:r>
          </a:p>
          <a:p>
            <a:pPr algn="just"/>
            <a:r>
              <a:rPr lang="en-IN" sz="2400" dirty="0" smtClean="0">
                <a:latin typeface="Times New Roman" pitchFamily="18" charset="0"/>
                <a:cs typeface="Times New Roman" pitchFamily="18" charset="0"/>
              </a:rPr>
              <a:t>Calibrated Implementation of law in letter and spirit, along with efforts to bring about right attitudinal changes in society will help in mainstreaming of gender and ensure gender justice in society.</a:t>
            </a:r>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414908834"/>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10313</TotalTime>
  <Words>652</Words>
  <Application>Microsoft Macintosh PowerPoint</Application>
  <PresentationFormat>On-screen Show (16:9)</PresentationFormat>
  <Paragraphs>71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 Black</vt:lpstr>
      <vt:lpstr>Times New Roman</vt:lpstr>
      <vt:lpstr>Arial</vt:lpstr>
      <vt:lpstr>580TGp_general_light_ani</vt:lpstr>
      <vt:lpstr>PowerPoint Presentation</vt:lpstr>
      <vt:lpstr>Approach:</vt:lpstr>
      <vt:lpstr>Various stakeholders.</vt:lpstr>
      <vt:lpstr>Explain crux of the matter.</vt:lpstr>
      <vt:lpstr>Various ethical issues:</vt:lpstr>
      <vt:lpstr>possible measures will you take to handle the ground situation in a peaceful manner</vt:lpstr>
      <vt:lpstr>possible measures will you take to handle the ground situation in a peaceful manner</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200</cp:revision>
  <cp:lastPrinted>2018-12-11T13:41:29Z</cp:lastPrinted>
  <dcterms:created xsi:type="dcterms:W3CDTF">2017-12-21T11:06:18Z</dcterms:created>
  <dcterms:modified xsi:type="dcterms:W3CDTF">2019-08-25T09:58:53Z</dcterms:modified>
</cp:coreProperties>
</file>