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91" r:id="rId2"/>
    <p:sldId id="375" r:id="rId3"/>
    <p:sldId id="328" r:id="rId4"/>
    <p:sldId id="356" r:id="rId5"/>
    <p:sldId id="357" r:id="rId6"/>
    <p:sldId id="364" r:id="rId7"/>
    <p:sldId id="376" r:id="rId8"/>
    <p:sldId id="379" r:id="rId9"/>
    <p:sldId id="377" r:id="rId10"/>
    <p:sldId id="381" r:id="rId11"/>
    <p:sldId id="378" r:id="rId12"/>
    <p:sldId id="380" r:id="rId13"/>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96" autoAdjust="0"/>
    <p:restoredTop sz="95833"/>
  </p:normalViewPr>
  <p:slideViewPr>
    <p:cSldViewPr>
      <p:cViewPr>
        <p:scale>
          <a:sx n="139" d="100"/>
          <a:sy n="139" d="100"/>
        </p:scale>
        <p:origin x="888" y="264"/>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585" y="183108"/>
            <a:ext cx="9589431" cy="4752528"/>
          </a:xfrm>
        </p:spPr>
        <p:txBody>
          <a:bodyPr/>
          <a:lstStyle/>
          <a:p>
            <a:pPr marL="0" indent="0" algn="just">
              <a:buNone/>
            </a:pPr>
            <a:r>
              <a:rPr lang="en-IN" sz="1800" dirty="0">
                <a:latin typeface="Times New Roman" pitchFamily="18" charset="0"/>
                <a:cs typeface="Times New Roman" pitchFamily="18" charset="0"/>
              </a:rPr>
              <a:t>You are the senior HR manager in a leading IT company which is making a name for</a:t>
            </a:r>
          </a:p>
          <a:p>
            <a:pPr marL="0" indent="0" algn="just">
              <a:buNone/>
            </a:pPr>
            <a:r>
              <a:rPr lang="en-IN" sz="1800" dirty="0">
                <a:latin typeface="Times New Roman" pitchFamily="18" charset="0"/>
                <a:cs typeface="Times New Roman" pitchFamily="18" charset="0"/>
              </a:rPr>
              <a:t>itself in the domestic and international markets. You have recently hired candidate Z</a:t>
            </a:r>
          </a:p>
          <a:p>
            <a:pPr marL="0" indent="0" algn="just">
              <a:buNone/>
            </a:pPr>
            <a:r>
              <a:rPr lang="en-IN" sz="1800" dirty="0">
                <a:latin typeface="Times New Roman" pitchFamily="18" charset="0"/>
                <a:cs typeface="Times New Roman" pitchFamily="18" charset="0"/>
              </a:rPr>
              <a:t>belonging to a transgender community. This was published in major national and local</a:t>
            </a:r>
          </a:p>
          <a:p>
            <a:pPr marL="0" indent="0" algn="just">
              <a:buNone/>
            </a:pPr>
            <a:r>
              <a:rPr lang="en-IN" sz="1800" dirty="0">
                <a:latin typeface="Times New Roman" pitchFamily="18" charset="0"/>
                <a:cs typeface="Times New Roman" pitchFamily="18" charset="0"/>
              </a:rPr>
              <a:t>newspapers for an inclusive hiring policy. It was after a lot of exhaustive search based on</a:t>
            </a:r>
          </a:p>
          <a:p>
            <a:pPr marL="0" indent="0" algn="just">
              <a:buNone/>
            </a:pPr>
            <a:r>
              <a:rPr lang="en-IN" sz="1800" dirty="0">
                <a:latin typeface="Times New Roman" pitchFamily="18" charset="0"/>
                <a:cs typeface="Times New Roman" pitchFamily="18" charset="0"/>
              </a:rPr>
              <a:t>your requirement that you found this particular candidate Z. Z is highly qualified and is</a:t>
            </a:r>
          </a:p>
          <a:p>
            <a:pPr marL="0" indent="0" algn="just">
              <a:buNone/>
            </a:pPr>
            <a:r>
              <a:rPr lang="en-IN" sz="1800" dirty="0">
                <a:latin typeface="Times New Roman" pitchFamily="18" charset="0"/>
                <a:cs typeface="Times New Roman" pitchFamily="18" charset="0"/>
              </a:rPr>
              <a:t>highly suitable for the post recruited. Z was indeed happy to join the company. However, you</a:t>
            </a:r>
          </a:p>
          <a:p>
            <a:pPr marL="0" indent="0" algn="just">
              <a:buNone/>
            </a:pPr>
            <a:r>
              <a:rPr lang="en-IN" sz="1800" dirty="0">
                <a:latin typeface="Times New Roman" pitchFamily="18" charset="0"/>
                <a:cs typeface="Times New Roman" pitchFamily="18" charset="0"/>
              </a:rPr>
              <a:t>have been receiving information that Z has been facing issues of unwelcoming behaviour</a:t>
            </a:r>
          </a:p>
          <a:p>
            <a:pPr marL="0" indent="0" algn="just">
              <a:buNone/>
            </a:pPr>
            <a:r>
              <a:rPr lang="en-IN" sz="1800" dirty="0">
                <a:latin typeface="Times New Roman" pitchFamily="18" charset="0"/>
                <a:cs typeface="Times New Roman" pitchFamily="18" charset="0"/>
              </a:rPr>
              <a:t>from their colleagues. From rude comments to instances of social exclusion, Z is facing a</a:t>
            </a:r>
          </a:p>
          <a:p>
            <a:pPr marL="0" indent="0" algn="just">
              <a:buNone/>
            </a:pPr>
            <a:r>
              <a:rPr lang="en-IN" sz="1800" dirty="0">
                <a:latin typeface="Times New Roman" pitchFamily="18" charset="0"/>
                <a:cs typeface="Times New Roman" pitchFamily="18" charset="0"/>
              </a:rPr>
              <a:t>tough time in the company. Given that both men and women and senior staff is being either</a:t>
            </a:r>
          </a:p>
          <a:p>
            <a:pPr marL="0" indent="0" algn="just">
              <a:buNone/>
            </a:pPr>
            <a:r>
              <a:rPr lang="en-IN" sz="1800" dirty="0">
                <a:latin typeface="Times New Roman" pitchFamily="18" charset="0"/>
                <a:cs typeface="Times New Roman" pitchFamily="18" charset="0"/>
              </a:rPr>
              <a:t>indifferent or co-opting the incidents in favour of majority, you had no choice but to warn</a:t>
            </a:r>
          </a:p>
          <a:p>
            <a:pPr marL="0" indent="0" algn="just">
              <a:buNone/>
            </a:pPr>
            <a:r>
              <a:rPr lang="en-IN" sz="1800" dirty="0">
                <a:latin typeface="Times New Roman" pitchFamily="18" charset="0"/>
                <a:cs typeface="Times New Roman" pitchFamily="18" charset="0"/>
              </a:rPr>
              <a:t>the people involved about their </a:t>
            </a:r>
            <a:r>
              <a:rPr lang="en-IN" sz="1800" dirty="0" err="1">
                <a:latin typeface="Times New Roman" pitchFamily="18" charset="0"/>
                <a:cs typeface="Times New Roman" pitchFamily="18" charset="0"/>
              </a:rPr>
              <a:t>behavior</a:t>
            </a:r>
            <a:r>
              <a:rPr lang="en-IN" sz="1800" dirty="0">
                <a:latin typeface="Times New Roman" pitchFamily="18" charset="0"/>
                <a:cs typeface="Times New Roman" pitchFamily="18" charset="0"/>
              </a:rPr>
              <a:t>. This discrimination has affected Z’s professional</a:t>
            </a:r>
          </a:p>
          <a:p>
            <a:pPr marL="0" indent="0" algn="just">
              <a:buNone/>
            </a:pPr>
            <a:r>
              <a:rPr lang="en-IN" sz="1800" dirty="0">
                <a:latin typeface="Times New Roman" pitchFamily="18" charset="0"/>
                <a:cs typeface="Times New Roman" pitchFamily="18" charset="0"/>
              </a:rPr>
              <a:t>efficiency as well as confidence. Office space has become an arena for mockery of this able</a:t>
            </a:r>
          </a:p>
          <a:p>
            <a:pPr marL="0" indent="0" algn="just">
              <a:buNone/>
            </a:pPr>
            <a:r>
              <a:rPr lang="en-IN" sz="1800" dirty="0">
                <a:latin typeface="Times New Roman" pitchFamily="18" charset="0"/>
                <a:cs typeface="Times New Roman" pitchFamily="18" charset="0"/>
              </a:rPr>
              <a:t>candidate. You are feeling sorry for Z. Z is forced to submit a resignation letter to you</a:t>
            </a:r>
            <a:r>
              <a:rPr lang="en-IN" sz="1800" dirty="0" smtClean="0">
                <a:latin typeface="Times New Roman" pitchFamily="18" charset="0"/>
                <a:cs typeface="Times New Roman" pitchFamily="18" charset="0"/>
              </a:rPr>
              <a:t>.</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449" y="-67791"/>
            <a:ext cx="8229600" cy="695325"/>
          </a:xfrm>
        </p:spPr>
        <p:txBody>
          <a:bodyPr/>
          <a:lstStyle/>
          <a:p>
            <a:pPr marL="0" indent="0">
              <a:buNone/>
            </a:pPr>
            <a:r>
              <a:rPr lang="en-IN" sz="2400" dirty="0" smtClean="0">
                <a:latin typeface="Times New Roman" pitchFamily="18" charset="0"/>
                <a:cs typeface="Times New Roman" pitchFamily="18" charset="0"/>
              </a:rPr>
              <a:t>My course of action: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41449" y="627534"/>
            <a:ext cx="7398280" cy="4374486"/>
          </a:xfrm>
        </p:spPr>
        <p:txBody>
          <a:bodyPr/>
          <a:lstStyle/>
          <a:p>
            <a:pPr algn="just"/>
            <a:r>
              <a:rPr lang="en-IN" sz="2000" dirty="0" smtClean="0">
                <a:latin typeface="Times New Roman" pitchFamily="18" charset="0"/>
                <a:cs typeface="Times New Roman" pitchFamily="18" charset="0"/>
              </a:rPr>
              <a:t>Formulation of anti harassment committee to redress such cases in time bound manner.</a:t>
            </a:r>
          </a:p>
          <a:p>
            <a:pPr algn="just"/>
            <a:r>
              <a:rPr lang="en-IN" sz="2000" dirty="0" smtClean="0">
                <a:latin typeface="Times New Roman" pitchFamily="18" charset="0"/>
                <a:cs typeface="Times New Roman" pitchFamily="18" charset="0"/>
              </a:rPr>
              <a:t>Change in recruitment policy of organization which promote Hiring more employees from diverse ethnicity, gender and culture will make organization more diverse and inclusive.</a:t>
            </a: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751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577" y="123478"/>
            <a:ext cx="8229600" cy="695325"/>
          </a:xfrm>
        </p:spPr>
        <p:txBody>
          <a:bodyPr/>
          <a:lstStyle/>
          <a:p>
            <a:pPr marL="0" indent="0">
              <a:buNone/>
            </a:pPr>
            <a:r>
              <a:rPr lang="en-IN" sz="2400" dirty="0" smtClean="0">
                <a:latin typeface="Times New Roman" pitchFamily="18" charset="0"/>
                <a:cs typeface="Times New Roman" pitchFamily="18" charset="0"/>
              </a:rPr>
              <a:t>Justification for my course.</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54041" y="831393"/>
            <a:ext cx="7398280" cy="4374486"/>
          </a:xfrm>
        </p:spPr>
        <p:txBody>
          <a:bodyPr/>
          <a:lstStyle/>
          <a:p>
            <a:pPr algn="just"/>
            <a:r>
              <a:rPr lang="en-IN" sz="2400" dirty="0" smtClean="0">
                <a:latin typeface="Times New Roman" pitchFamily="18" charset="0"/>
                <a:cs typeface="Times New Roman" pitchFamily="18" charset="0"/>
              </a:rPr>
              <a:t>By this way I will be able to retain potential employee of the organization along with making organizational work culture more inclusive towards other genders.</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0674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577" y="123478"/>
            <a:ext cx="8229600" cy="695325"/>
          </a:xfrm>
        </p:spPr>
        <p:txBody>
          <a:bodyPr/>
          <a:lstStyle/>
          <a:p>
            <a:pPr marL="0" indent="0">
              <a:buNone/>
            </a:pPr>
            <a:r>
              <a:rPr lang="en-IN" sz="2400" dirty="0" smtClean="0">
                <a:latin typeface="Times New Roman" pitchFamily="18" charset="0"/>
                <a:cs typeface="Times New Roman" pitchFamily="18" charset="0"/>
              </a:rPr>
              <a:t>Conclusion: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54041" y="831393"/>
            <a:ext cx="7398280" cy="4374486"/>
          </a:xfrm>
        </p:spPr>
        <p:txBody>
          <a:bodyPr/>
          <a:lstStyle/>
          <a:p>
            <a:pPr algn="just"/>
            <a:r>
              <a:rPr lang="en-IN" sz="2400" dirty="0" smtClean="0">
                <a:latin typeface="Times New Roman" pitchFamily="18" charset="0"/>
                <a:cs typeface="Times New Roman" pitchFamily="18" charset="0"/>
              </a:rPr>
              <a:t>Transgender are marginalized section of society, social biases continue to plague their mainstreaming. Strict application of law along with mass sensitization programme will help in restoring their dignity and integration into mainstream.</a:t>
            </a:r>
          </a:p>
          <a:p>
            <a:pPr algn="just"/>
            <a:r>
              <a:rPr lang="en-IN" sz="2400" dirty="0" smtClean="0">
                <a:latin typeface="Times New Roman" pitchFamily="18" charset="0"/>
                <a:cs typeface="Times New Roman" pitchFamily="18" charset="0"/>
              </a:rPr>
              <a:t>By adopting calibrated and balanced approach, I will be able to retain Candidate Z and also make organization more gender inclusive.</a:t>
            </a:r>
            <a:endParaRPr lang="en-IN" sz="2400" dirty="0" smtClean="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0919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585" y="183108"/>
            <a:ext cx="9589431" cy="4752528"/>
          </a:xfrm>
        </p:spPr>
        <p:txBody>
          <a:bodyPr/>
          <a:lstStyle/>
          <a:p>
            <a:pPr marL="0" indent="0" algn="just">
              <a:buNone/>
            </a:pPr>
            <a:r>
              <a:rPr lang="en-IN" sz="1800" dirty="0">
                <a:latin typeface="Times New Roman" pitchFamily="18" charset="0"/>
                <a:cs typeface="Times New Roman" pitchFamily="18" charset="0"/>
              </a:rPr>
              <a:t>a) You have the following options before you.</a:t>
            </a:r>
          </a:p>
          <a:p>
            <a:pPr marL="0" indent="0" algn="just">
              <a:buNone/>
            </a:pPr>
            <a:r>
              <a:rPr lang="en-IN" sz="1800" dirty="0">
                <a:latin typeface="Times New Roman" pitchFamily="18" charset="0"/>
                <a:cs typeface="Times New Roman" pitchFamily="18" charset="0"/>
              </a:rPr>
              <a:t>• Accept the resignation letter and relieve the candidate of their trauma.</a:t>
            </a:r>
          </a:p>
          <a:p>
            <a:pPr marL="0" indent="0" algn="just">
              <a:buNone/>
            </a:pPr>
            <a:r>
              <a:rPr lang="en-IN" sz="1800" dirty="0">
                <a:latin typeface="Times New Roman" pitchFamily="18" charset="0"/>
                <a:cs typeface="Times New Roman" pitchFamily="18" charset="0"/>
              </a:rPr>
              <a:t>• Reject the resignation letter and ask the candidate to adjust.</a:t>
            </a:r>
          </a:p>
          <a:p>
            <a:pPr marL="0" indent="0" algn="just">
              <a:buNone/>
            </a:pPr>
            <a:r>
              <a:rPr lang="en-IN" sz="1800" dirty="0">
                <a:latin typeface="Times New Roman" pitchFamily="18" charset="0"/>
                <a:cs typeface="Times New Roman" pitchFamily="18" charset="0"/>
              </a:rPr>
              <a:t>Discuss the merits and demerits of these options. Can you suggest any other option with</a:t>
            </a:r>
          </a:p>
          <a:p>
            <a:pPr marL="0" indent="0" algn="just">
              <a:buNone/>
            </a:pPr>
            <a:r>
              <a:rPr lang="en-IN" sz="1800" dirty="0">
                <a:latin typeface="Times New Roman" pitchFamily="18" charset="0"/>
                <a:cs typeface="Times New Roman" pitchFamily="18" charset="0"/>
              </a:rPr>
              <a:t>proper justification?</a:t>
            </a:r>
          </a:p>
          <a:p>
            <a:pPr marL="0" indent="0" algn="just">
              <a:buNone/>
            </a:pPr>
            <a:r>
              <a:rPr lang="en-IN" sz="1800" dirty="0">
                <a:latin typeface="Times New Roman" pitchFamily="18" charset="0"/>
                <a:cs typeface="Times New Roman" pitchFamily="18" charset="0"/>
              </a:rPr>
              <a:t>b) Suggest measures to be taken to reform the workplace culture to make it more inclusive.</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150701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endParaRPr lang="en-IN" sz="2400" dirty="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1. Identify stakeholders.</a:t>
            </a: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 Explain </a:t>
            </a:r>
            <a:r>
              <a:rPr lang="en-IN" sz="2400" dirty="0">
                <a:latin typeface="Times New Roman" pitchFamily="18" charset="0"/>
                <a:cs typeface="Times New Roman" pitchFamily="18" charset="0"/>
              </a:rPr>
              <a:t>crux of the matter.</a:t>
            </a: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smtClean="0">
                <a:latin typeface="Times New Roman" pitchFamily="18" charset="0"/>
                <a:cs typeface="Times New Roman" pitchFamily="18" charset="0"/>
              </a:rPr>
              <a:t>3. </a:t>
            </a:r>
            <a:r>
              <a:rPr lang="en-IN" sz="2400" kern="0" dirty="0" smtClean="0">
                <a:latin typeface="Times New Roman" pitchFamily="18" charset="0"/>
                <a:cs typeface="Times New Roman" pitchFamily="18" charset="0"/>
              </a:rPr>
              <a:t>Values at conflict</a:t>
            </a: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4. Different alternatives merit demerit.</a:t>
            </a: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5</a:t>
            </a:r>
            <a:r>
              <a:rPr lang="en-IN" sz="2400" kern="0" dirty="0" smtClean="0">
                <a:latin typeface="Times New Roman" pitchFamily="18" charset="0"/>
                <a:cs typeface="Times New Roman" pitchFamily="18" charset="0"/>
              </a:rPr>
              <a:t>. Option I choose and justification</a:t>
            </a:r>
            <a:r>
              <a:rPr lang="en-IN" sz="2400" kern="0" dirty="0" smtClean="0">
                <a:latin typeface="Times New Roman" pitchFamily="18" charset="0"/>
                <a:cs typeface="Times New Roman" pitchFamily="18" charset="0"/>
              </a:rPr>
              <a:t>.</a:t>
            </a: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smtClean="0">
                <a:latin typeface="Times New Roman" pitchFamily="18" charset="0"/>
                <a:cs typeface="Times New Roman" pitchFamily="18" charset="0"/>
              </a:rPr>
              <a:t>6. How to make workplace more inclusive.</a:t>
            </a:r>
            <a:endParaRPr lang="en-IN" sz="2400" kern="0" dirty="0" smtClean="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7</a:t>
            </a:r>
            <a:r>
              <a:rPr lang="en-IN" sz="2400" kern="0" dirty="0" smtClean="0">
                <a:latin typeface="Times New Roman" pitchFamily="18" charset="0"/>
                <a:cs typeface="Times New Roman" pitchFamily="18" charset="0"/>
              </a:rPr>
              <a:t>. </a:t>
            </a:r>
            <a:r>
              <a:rPr lang="en-IN" sz="2400" kern="0" dirty="0" smtClean="0">
                <a:latin typeface="Times New Roman" pitchFamily="18" charset="0"/>
                <a:cs typeface="Times New Roman" pitchFamily="18" charset="0"/>
              </a:rPr>
              <a:t>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Me.</a:t>
            </a:r>
          </a:p>
          <a:p>
            <a:pPr marL="457200" indent="-457200">
              <a:buFont typeface="+mj-lt"/>
              <a:buAutoNum type="arabicPeriod"/>
            </a:pPr>
            <a:r>
              <a:rPr lang="en-IN" sz="2400" dirty="0" smtClean="0">
                <a:latin typeface="Times New Roman" pitchFamily="18" charset="0"/>
                <a:cs typeface="Times New Roman" pitchFamily="18" charset="0"/>
              </a:rPr>
              <a:t>Candidate Z.</a:t>
            </a:r>
          </a:p>
          <a:p>
            <a:pPr marL="457200" indent="-457200">
              <a:buFont typeface="+mj-lt"/>
              <a:buAutoNum type="arabicPeriod"/>
            </a:pPr>
            <a:r>
              <a:rPr lang="en-IN" sz="2400" dirty="0" smtClean="0">
                <a:latin typeface="Times New Roman" pitchFamily="18" charset="0"/>
                <a:cs typeface="Times New Roman" pitchFamily="18" charset="0"/>
              </a:rPr>
              <a:t>Institution.</a:t>
            </a:r>
          </a:p>
          <a:p>
            <a:pPr marL="457200" indent="-457200">
              <a:buFont typeface="+mj-lt"/>
              <a:buAutoNum type="arabicPeriod"/>
            </a:pPr>
            <a:r>
              <a:rPr lang="en-IN" sz="2400" dirty="0" smtClean="0">
                <a:latin typeface="Times New Roman" pitchFamily="18" charset="0"/>
                <a:cs typeface="Times New Roman" pitchFamily="18" charset="0"/>
              </a:rPr>
              <a:t>Other employees.</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Society.</a:t>
            </a:r>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r>
              <a:rPr lang="en-IN" sz="2000" dirty="0" smtClean="0">
                <a:latin typeface="Times New Roman" pitchFamily="18" charset="0"/>
                <a:cs typeface="Times New Roman" pitchFamily="18" charset="0"/>
              </a:rPr>
              <a:t>Crux of the matter.</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200800" cy="4569972"/>
          </a:xfrm>
        </p:spPr>
        <p:txBody>
          <a:bodyPr/>
          <a:lstStyle/>
          <a:p>
            <a:pPr algn="just"/>
            <a:r>
              <a:rPr lang="en-IN" sz="2400" dirty="0" smtClean="0">
                <a:latin typeface="Times New Roman" pitchFamily="18" charset="0"/>
                <a:cs typeface="Times New Roman" pitchFamily="18" charset="0"/>
              </a:rPr>
              <a:t>This case highlights, despite changes in law to recognize transgender as 3</a:t>
            </a:r>
            <a:r>
              <a:rPr lang="en-IN" sz="2400" baseline="30000" dirty="0" smtClean="0">
                <a:latin typeface="Times New Roman" pitchFamily="18" charset="0"/>
                <a:cs typeface="Times New Roman" pitchFamily="18" charset="0"/>
              </a:rPr>
              <a:t>rd</a:t>
            </a:r>
            <a:r>
              <a:rPr lang="en-IN" sz="2400" dirty="0" smtClean="0">
                <a:latin typeface="Times New Roman" pitchFamily="18" charset="0"/>
                <a:cs typeface="Times New Roman" pitchFamily="18" charset="0"/>
              </a:rPr>
              <a:t> gender, social biases against them persist which has frustrated process of mainstreaming of this marginalized section of society.</a:t>
            </a:r>
            <a:endParaRPr lang="en-IN" sz="2400" dirty="0" smtClean="0">
              <a:latin typeface="Times New Roman" pitchFamily="18" charset="0"/>
              <a:cs typeface="Times New Roman" pitchFamily="18" charset="0"/>
            </a:endParaRPr>
          </a:p>
          <a:p>
            <a:pPr marL="0" indent="0" algn="just">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lgn="just">
              <a:buNone/>
            </a:pPr>
            <a:r>
              <a:rPr lang="en-IN" sz="2400" dirty="0" smtClean="0">
                <a:latin typeface="Times New Roman" pitchFamily="18" charset="0"/>
                <a:cs typeface="Times New Roman" pitchFamily="18" charset="0"/>
              </a:rPr>
              <a:t>Values at conflict:</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50577" y="602779"/>
            <a:ext cx="5961583" cy="4374486"/>
          </a:xfrm>
        </p:spPr>
        <p:txBody>
          <a:bodyPr/>
          <a:lstStyle/>
          <a:p>
            <a:pPr algn="just"/>
            <a:r>
              <a:rPr lang="en-IN" sz="2400" dirty="0" smtClean="0">
                <a:latin typeface="Times New Roman" pitchFamily="18" charset="0"/>
                <a:cs typeface="Times New Roman" pitchFamily="18" charset="0"/>
              </a:rPr>
              <a:t>Meritocracy Vs. Gender stereotype.</a:t>
            </a:r>
          </a:p>
          <a:p>
            <a:pPr algn="just"/>
            <a:r>
              <a:rPr lang="en-IN" sz="2400" dirty="0" smtClean="0">
                <a:latin typeface="Times New Roman" pitchFamily="18" charset="0"/>
                <a:cs typeface="Times New Roman" pitchFamily="18" charset="0"/>
              </a:rPr>
              <a:t>Compassion Vs. social biases.</a:t>
            </a:r>
          </a:p>
          <a:p>
            <a:pPr algn="just"/>
            <a:r>
              <a:rPr lang="en-IN" sz="2400" dirty="0" smtClean="0">
                <a:latin typeface="Times New Roman" pitchFamily="18" charset="0"/>
                <a:cs typeface="Times New Roman" pitchFamily="18" charset="0"/>
              </a:rPr>
              <a:t>Organizational efficiency Vs. sensitivity towards weaker section of society.</a:t>
            </a:r>
          </a:p>
          <a:p>
            <a:pPr algn="just"/>
            <a:r>
              <a:rPr lang="en-IN" sz="2400" dirty="0" err="1" smtClean="0">
                <a:latin typeface="Times New Roman" pitchFamily="18" charset="0"/>
                <a:cs typeface="Times New Roman" pitchFamily="18" charset="0"/>
              </a:rPr>
              <a:t>Majoritarianism</a:t>
            </a:r>
            <a:r>
              <a:rPr lang="en-IN" sz="2400" dirty="0" smtClean="0">
                <a:latin typeface="Times New Roman" pitchFamily="18" charset="0"/>
                <a:cs typeface="Times New Roman" pitchFamily="18" charset="0"/>
              </a:rPr>
              <a:t> Vs rights of minorities.</a:t>
            </a:r>
          </a:p>
          <a:p>
            <a:pPr algn="just"/>
            <a:endParaRPr lang="en-IN" sz="2400" b="1"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577" y="123478"/>
            <a:ext cx="8229600" cy="695325"/>
          </a:xfrm>
        </p:spPr>
        <p:txBody>
          <a:bodyPr/>
          <a:lstStyle/>
          <a:p>
            <a:pPr marL="0" indent="0" algn="just">
              <a:buNone/>
            </a:pPr>
            <a:r>
              <a:rPr lang="en-IN" sz="2400" dirty="0">
                <a:latin typeface="Times New Roman" pitchFamily="18" charset="0"/>
                <a:cs typeface="Times New Roman" pitchFamily="18" charset="0"/>
              </a:rPr>
              <a:t>Accept the resignation letter and relieve the candidate of their trauma.</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50576" y="833681"/>
            <a:ext cx="7761783" cy="4374486"/>
          </a:xfrm>
        </p:spPr>
        <p:txBody>
          <a:bodyPr/>
          <a:lstStyle/>
          <a:p>
            <a:pPr marL="0" indent="0" algn="just">
              <a:buNone/>
            </a:pPr>
            <a:r>
              <a:rPr lang="en-IN" sz="2000" b="1" dirty="0" smtClean="0">
                <a:latin typeface="Times New Roman" pitchFamily="18" charset="0"/>
                <a:cs typeface="Times New Roman" pitchFamily="18" charset="0"/>
              </a:rPr>
              <a:t>Merit</a:t>
            </a:r>
            <a:r>
              <a:rPr lang="en-IN" sz="2000" dirty="0" smtClean="0">
                <a:latin typeface="Times New Roman" pitchFamily="18" charset="0"/>
                <a:cs typeface="Times New Roman" pitchFamily="18" charset="0"/>
              </a:rPr>
              <a:t>: </a:t>
            </a:r>
          </a:p>
          <a:p>
            <a:r>
              <a:rPr lang="en-IN" sz="2000" dirty="0" smtClean="0">
                <a:latin typeface="Times New Roman" pitchFamily="18" charset="0"/>
                <a:cs typeface="Times New Roman" pitchFamily="18" charset="0"/>
              </a:rPr>
              <a:t>Candidate Z will be immediately relieved of mental trauma.</a:t>
            </a:r>
          </a:p>
          <a:p>
            <a:r>
              <a:rPr lang="en-IN" sz="2000" dirty="0" smtClean="0">
                <a:latin typeface="Times New Roman" pitchFamily="18" charset="0"/>
                <a:cs typeface="Times New Roman" pitchFamily="18" charset="0"/>
              </a:rPr>
              <a:t>Restoring status quo.</a:t>
            </a:r>
          </a:p>
          <a:p>
            <a:pPr marL="0" indent="0">
              <a:buNone/>
            </a:pPr>
            <a:endParaRPr lang="en-IN" sz="2000"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Demerit</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Crisis of conscience.</a:t>
            </a:r>
          </a:p>
          <a:p>
            <a:r>
              <a:rPr lang="en-IN" sz="2000" dirty="0" smtClean="0">
                <a:latin typeface="Times New Roman" pitchFamily="18" charset="0"/>
                <a:cs typeface="Times New Roman" pitchFamily="18" charset="0"/>
              </a:rPr>
              <a:t>Loss of self worth for candidate Z.</a:t>
            </a:r>
          </a:p>
          <a:p>
            <a:r>
              <a:rPr lang="en-IN" sz="2000" dirty="0" smtClean="0">
                <a:latin typeface="Times New Roman" pitchFamily="18" charset="0"/>
                <a:cs typeface="Times New Roman" pitchFamily="18" charset="0"/>
              </a:rPr>
              <a:t>Loss of potent human capital for the organization.</a:t>
            </a:r>
          </a:p>
          <a:p>
            <a:r>
              <a:rPr lang="en-IN" sz="2000" dirty="0" smtClean="0">
                <a:latin typeface="Times New Roman" pitchFamily="18" charset="0"/>
                <a:cs typeface="Times New Roman" pitchFamily="18" charset="0"/>
              </a:rPr>
              <a:t>Wrong precedence for the society.</a:t>
            </a:r>
          </a:p>
          <a:p>
            <a:r>
              <a:rPr lang="en-IN" sz="2000" dirty="0" smtClean="0">
                <a:latin typeface="Times New Roman" pitchFamily="18" charset="0"/>
                <a:cs typeface="Times New Roman" pitchFamily="18" charset="0"/>
              </a:rPr>
              <a:t>Loss of name and fame for the organization.</a:t>
            </a:r>
            <a:endParaRPr lang="en-IN" sz="20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339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577" y="123478"/>
            <a:ext cx="8229600" cy="695325"/>
          </a:xfrm>
        </p:spPr>
        <p:txBody>
          <a:bodyPr/>
          <a:lstStyle/>
          <a:p>
            <a:pPr marL="0" indent="0" algn="just">
              <a:buNone/>
            </a:pPr>
            <a:r>
              <a:rPr lang="en-IN" sz="2400" dirty="0">
                <a:latin typeface="Times New Roman" pitchFamily="18" charset="0"/>
                <a:cs typeface="Times New Roman" pitchFamily="18" charset="0"/>
              </a:rPr>
              <a:t>Reject the resignation letter and ask the candidate to adjust.</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50577" y="915566"/>
            <a:ext cx="8229600" cy="4374486"/>
          </a:xfrm>
        </p:spPr>
        <p:txBody>
          <a:bodyPr/>
          <a:lstStyle/>
          <a:p>
            <a:pPr marL="0" indent="0" algn="just">
              <a:buNone/>
            </a:pPr>
            <a:r>
              <a:rPr lang="en-IN" sz="2000" b="1" dirty="0" smtClean="0">
                <a:latin typeface="Times New Roman" pitchFamily="18" charset="0"/>
                <a:cs typeface="Times New Roman" pitchFamily="18" charset="0"/>
              </a:rPr>
              <a:t>Merit</a:t>
            </a:r>
            <a:r>
              <a:rPr lang="en-IN" sz="2000" dirty="0" smtClean="0">
                <a:latin typeface="Times New Roman" pitchFamily="18" charset="0"/>
                <a:cs typeface="Times New Roman" pitchFamily="18" charset="0"/>
              </a:rPr>
              <a:t>: </a:t>
            </a:r>
          </a:p>
          <a:p>
            <a:r>
              <a:rPr lang="en-IN" sz="2000" dirty="0" smtClean="0">
                <a:latin typeface="Times New Roman" pitchFamily="18" charset="0"/>
                <a:cs typeface="Times New Roman" pitchFamily="18" charset="0"/>
              </a:rPr>
              <a:t>Save myself from effort to search suitable replacement.</a:t>
            </a:r>
          </a:p>
          <a:p>
            <a:r>
              <a:rPr lang="en-IN" sz="2000" dirty="0" smtClean="0">
                <a:latin typeface="Times New Roman" pitchFamily="18" charset="0"/>
                <a:cs typeface="Times New Roman" pitchFamily="18" charset="0"/>
              </a:rPr>
              <a:t>Save image of the organization.</a:t>
            </a:r>
          </a:p>
          <a:p>
            <a:r>
              <a:rPr lang="en-IN" sz="2000" dirty="0" smtClean="0">
                <a:latin typeface="Times New Roman" pitchFamily="18" charset="0"/>
                <a:cs typeface="Times New Roman" pitchFamily="18" charset="0"/>
              </a:rPr>
              <a:t>Saving job of Candidate Z.</a:t>
            </a:r>
          </a:p>
          <a:p>
            <a:endParaRPr lang="en-IN" sz="2000"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Demerit</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Mental agony of candidate Z may continue.</a:t>
            </a:r>
          </a:p>
          <a:p>
            <a:r>
              <a:rPr lang="en-IN" sz="2000" dirty="0" smtClean="0">
                <a:latin typeface="Times New Roman" pitchFamily="18" charset="0"/>
                <a:cs typeface="Times New Roman" pitchFamily="18" charset="0"/>
              </a:rPr>
              <a:t>Root of the problem may not get redressed.</a:t>
            </a:r>
          </a:p>
          <a:p>
            <a:r>
              <a:rPr lang="en-IN" sz="2000" dirty="0" smtClean="0">
                <a:latin typeface="Times New Roman" pitchFamily="18" charset="0"/>
                <a:cs typeface="Times New Roman" pitchFamily="18" charset="0"/>
              </a:rPr>
              <a:t>Loss of self worth will compromise efficiency of candidate Z.</a:t>
            </a:r>
          </a:p>
          <a:p>
            <a:r>
              <a:rPr lang="en-IN" sz="2000" dirty="0" smtClean="0">
                <a:latin typeface="Times New Roman" pitchFamily="18" charset="0"/>
                <a:cs typeface="Times New Roman" pitchFamily="18" charset="0"/>
              </a:rPr>
              <a:t>Loss of productivity for the organization.</a:t>
            </a:r>
          </a:p>
          <a:p>
            <a:r>
              <a:rPr lang="en-IN" sz="2000" dirty="0" smtClean="0">
                <a:latin typeface="Times New Roman" pitchFamily="18" charset="0"/>
                <a:cs typeface="Times New Roman" pitchFamily="18" charset="0"/>
              </a:rPr>
              <a:t>Any drastic step from Candidate Z may lead to legal liability for the organization.</a:t>
            </a: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2248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449" y="-67791"/>
            <a:ext cx="8229600" cy="695325"/>
          </a:xfrm>
        </p:spPr>
        <p:txBody>
          <a:bodyPr/>
          <a:lstStyle/>
          <a:p>
            <a:pPr marL="0" indent="0">
              <a:buNone/>
            </a:pPr>
            <a:r>
              <a:rPr lang="en-IN" sz="2400" dirty="0" smtClean="0">
                <a:latin typeface="Times New Roman" pitchFamily="18" charset="0"/>
                <a:cs typeface="Times New Roman" pitchFamily="18" charset="0"/>
              </a:rPr>
              <a:t>My course of action:</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41449" y="627534"/>
            <a:ext cx="7398280" cy="4374486"/>
          </a:xfrm>
        </p:spPr>
        <p:txBody>
          <a:bodyPr/>
          <a:lstStyle/>
          <a:p>
            <a:pPr algn="just"/>
            <a:r>
              <a:rPr lang="en-IN" sz="2000" dirty="0" smtClean="0">
                <a:latin typeface="Times New Roman" pitchFamily="18" charset="0"/>
                <a:cs typeface="Times New Roman" pitchFamily="18" charset="0"/>
              </a:rPr>
              <a:t>I will persuade Candidate Z to withdraw resignation and take appropriate measures to sensitize employees toward other gender in order to make workplace more inclusive.</a:t>
            </a:r>
          </a:p>
          <a:p>
            <a:pPr algn="just"/>
            <a:r>
              <a:rPr lang="en-IN" sz="2000" dirty="0" smtClean="0">
                <a:latin typeface="Times New Roman" pitchFamily="18" charset="0"/>
                <a:cs typeface="Times New Roman" pitchFamily="18" charset="0"/>
              </a:rPr>
              <a:t>I will also avail assistance of psychiatrist to candidate Z to enable him in coping mental stress.</a:t>
            </a:r>
          </a:p>
          <a:p>
            <a:pPr algn="just"/>
            <a:r>
              <a:rPr lang="en-IN" sz="2000" dirty="0" smtClean="0">
                <a:latin typeface="Times New Roman" pitchFamily="18" charset="0"/>
                <a:cs typeface="Times New Roman" pitchFamily="18" charset="0"/>
              </a:rPr>
              <a:t>I will send circular warning all employees of strict disciplinary action those who happen to practice, promote and propagate negative attitude towards other genders in organization.</a:t>
            </a:r>
          </a:p>
          <a:p>
            <a:pPr algn="just"/>
            <a:r>
              <a:rPr lang="en-IN" sz="2000" dirty="0" smtClean="0">
                <a:latin typeface="Times New Roman" pitchFamily="18" charset="0"/>
                <a:cs typeface="Times New Roman" pitchFamily="18" charset="0"/>
              </a:rPr>
              <a:t>I will organize sensitivity training programme for all employees to bring about right attitudinal change toward other genders.</a:t>
            </a:r>
          </a:p>
          <a:p>
            <a:pPr algn="just"/>
            <a:r>
              <a:rPr lang="en-IN" sz="2000" dirty="0" smtClean="0">
                <a:latin typeface="Times New Roman" pitchFamily="18" charset="0"/>
                <a:cs typeface="Times New Roman" pitchFamily="18" charset="0"/>
              </a:rPr>
              <a:t>Lack of information and awareness about others leads to different types of biases. I will organize special session to enhance awareness of all employees.</a:t>
            </a: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9759306"/>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11306</TotalTime>
  <Words>835</Words>
  <Application>Microsoft Macintosh PowerPoint</Application>
  <PresentationFormat>On-screen Show (16:9)</PresentationFormat>
  <Paragraphs>118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 Black</vt:lpstr>
      <vt:lpstr>Times New Roman</vt:lpstr>
      <vt:lpstr>Arial</vt:lpstr>
      <vt:lpstr>580TGp_general_light_ani</vt:lpstr>
      <vt:lpstr>PowerPoint Presentation</vt:lpstr>
      <vt:lpstr>PowerPoint Presentation</vt:lpstr>
      <vt:lpstr>Approach:</vt:lpstr>
      <vt:lpstr>Various stakeholders.</vt:lpstr>
      <vt:lpstr>Crux of the matter.</vt:lpstr>
      <vt:lpstr>Values at conflict:</vt:lpstr>
      <vt:lpstr>Accept the resignation letter and relieve the candidate of their trauma.</vt:lpstr>
      <vt:lpstr>Reject the resignation letter and ask the candidate to adjust.</vt:lpstr>
      <vt:lpstr>My course of action:</vt:lpstr>
      <vt:lpstr>My course of action:</vt:lpstr>
      <vt:lpstr>Justification for my course.</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211</cp:revision>
  <cp:lastPrinted>2018-12-11T13:41:29Z</cp:lastPrinted>
  <dcterms:created xsi:type="dcterms:W3CDTF">2017-12-21T11:06:18Z</dcterms:created>
  <dcterms:modified xsi:type="dcterms:W3CDTF">2019-08-25T07:16:31Z</dcterms:modified>
</cp:coreProperties>
</file>