
<file path=[Content_Types].xml><?xml version="1.0" encoding="utf-8"?>
<Types xmlns="http://schemas.openxmlformats.org/package/2006/content-types">
  <Default Extension="xml" ContentType="application/xml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291" r:id="rId2"/>
    <p:sldId id="375" r:id="rId3"/>
    <p:sldId id="328" r:id="rId4"/>
    <p:sldId id="356" r:id="rId5"/>
    <p:sldId id="357" r:id="rId6"/>
    <p:sldId id="364" r:id="rId7"/>
    <p:sldId id="376" r:id="rId8"/>
    <p:sldId id="379" r:id="rId9"/>
    <p:sldId id="377" r:id="rId10"/>
    <p:sldId id="378" r:id="rId11"/>
  </p:sldIdLst>
  <p:sldSz cx="9144000" cy="5143500" type="screen16x9"/>
  <p:notesSz cx="6858000" cy="9144000"/>
  <p:defaultTextStyle>
    <a:defPPr>
      <a:defRPr lang="en-IN"/>
    </a:defPPr>
    <a:lvl1pPr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DF58D"/>
    <a:srgbClr val="808080"/>
    <a:srgbClr val="FCFCFC"/>
    <a:srgbClr val="E8E8E8"/>
    <a:srgbClr val="FFD84B"/>
    <a:srgbClr val="FFFFFF"/>
    <a:srgbClr val="CC3300"/>
    <a:srgbClr val="FFC31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796" autoAdjust="0"/>
    <p:restoredTop sz="95833"/>
  </p:normalViewPr>
  <p:slideViewPr>
    <p:cSldViewPr>
      <p:cViewPr>
        <p:scale>
          <a:sx n="139" d="100"/>
          <a:sy n="139" d="100"/>
        </p:scale>
        <p:origin x="888" y="264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notesMaster" Target="notesMasters/notesMaster1.xml"/><Relationship Id="rId13" Type="http://schemas.openxmlformats.org/officeDocument/2006/relationships/handoutMaster" Target="handoutMasters/handoutMaster1.xml"/><Relationship Id="rId14" Type="http://schemas.openxmlformats.org/officeDocument/2006/relationships/presProps" Target="presProps.xml"/><Relationship Id="rId15" Type="http://schemas.openxmlformats.org/officeDocument/2006/relationships/viewProps" Target="viewProps.xml"/><Relationship Id="rId16" Type="http://schemas.openxmlformats.org/officeDocument/2006/relationships/theme" Target="theme/theme1.xml"/><Relationship Id="rId1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IN"/>
          </a:p>
        </p:txBody>
      </p:sp>
      <p:sp>
        <p:nvSpPr>
          <p:cNvPr id="4608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4608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D45B25E1-3EA9-4390-88F8-CE799CC441E6}" type="slidenum">
              <a:rPr lang="en-IN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26261227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IN"/>
          </a:p>
        </p:txBody>
      </p:sp>
      <p:sp>
        <p:nvSpPr>
          <p:cNvPr id="819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81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IN" smtClean="0"/>
              <a:t>Click to edit Master text styles</a:t>
            </a:r>
          </a:p>
          <a:p>
            <a:pPr lvl="1"/>
            <a:r>
              <a:rPr lang="en-IN" smtClean="0"/>
              <a:t>Second level</a:t>
            </a:r>
          </a:p>
          <a:p>
            <a:pPr lvl="2"/>
            <a:r>
              <a:rPr lang="en-IN" smtClean="0"/>
              <a:t>Third level</a:t>
            </a:r>
          </a:p>
          <a:p>
            <a:pPr lvl="3"/>
            <a:r>
              <a:rPr lang="en-IN" smtClean="0"/>
              <a:t>Fourth level</a:t>
            </a:r>
          </a:p>
          <a:p>
            <a:pPr lvl="4"/>
            <a:r>
              <a:rPr lang="en-IN" smtClean="0"/>
              <a:t>Fifth level</a:t>
            </a: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DDB26BAC-A16B-43C1-B8F1-5CCE1CEF22C0}" type="slidenum">
              <a:rPr lang="en-IN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54559435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12" name="Freeform 40"/>
          <p:cNvSpPr>
            <a:spLocks/>
          </p:cNvSpPr>
          <p:nvPr/>
        </p:nvSpPr>
        <p:spPr bwMode="gray">
          <a:xfrm>
            <a:off x="0" y="4536282"/>
            <a:ext cx="2762250" cy="607219"/>
          </a:xfrm>
          <a:custGeom>
            <a:avLst/>
            <a:gdLst>
              <a:gd name="T0" fmla="*/ 0 w 1740"/>
              <a:gd name="T1" fmla="*/ 0 h 510"/>
              <a:gd name="T2" fmla="*/ 0 w 1740"/>
              <a:gd name="T3" fmla="*/ 510 h 510"/>
              <a:gd name="T4" fmla="*/ 1740 w 1740"/>
              <a:gd name="T5" fmla="*/ 510 h 510"/>
              <a:gd name="T6" fmla="*/ 1595 w 1740"/>
              <a:gd name="T7" fmla="*/ 30 h 510"/>
              <a:gd name="T8" fmla="*/ 0 w 1740"/>
              <a:gd name="T9" fmla="*/ 0 h 5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740" h="510">
                <a:moveTo>
                  <a:pt x="0" y="0"/>
                </a:moveTo>
                <a:lnTo>
                  <a:pt x="0" y="510"/>
                </a:lnTo>
                <a:cubicBezTo>
                  <a:pt x="0" y="510"/>
                  <a:pt x="870" y="510"/>
                  <a:pt x="1740" y="510"/>
                </a:cubicBezTo>
                <a:cubicBezTo>
                  <a:pt x="1650" y="258"/>
                  <a:pt x="1595" y="30"/>
                  <a:pt x="1595" y="30"/>
                </a:cubicBezTo>
                <a:cubicBezTo>
                  <a:pt x="798" y="54"/>
                  <a:pt x="0" y="0"/>
                  <a:pt x="0" y="0"/>
                </a:cubicBezTo>
                <a:close/>
              </a:path>
            </a:pathLst>
          </a:custGeom>
          <a:solidFill>
            <a:schemeClr val="folHlink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3113" name="Freeform 41"/>
          <p:cNvSpPr>
            <a:spLocks/>
          </p:cNvSpPr>
          <p:nvPr/>
        </p:nvSpPr>
        <p:spPr bwMode="gray">
          <a:xfrm>
            <a:off x="2590800" y="3529012"/>
            <a:ext cx="6400800" cy="1614488"/>
          </a:xfrm>
          <a:custGeom>
            <a:avLst/>
            <a:gdLst>
              <a:gd name="T0" fmla="*/ 1116 w 4032"/>
              <a:gd name="T1" fmla="*/ 0 h 1356"/>
              <a:gd name="T2" fmla="*/ 3840 w 4032"/>
              <a:gd name="T3" fmla="*/ 636 h 1356"/>
              <a:gd name="T4" fmla="*/ 4032 w 4032"/>
              <a:gd name="T5" fmla="*/ 1356 h 1356"/>
              <a:gd name="T6" fmla="*/ 288 w 4032"/>
              <a:gd name="T7" fmla="*/ 1356 h 1356"/>
              <a:gd name="T8" fmla="*/ 0 w 4032"/>
              <a:gd name="T9" fmla="*/ 828 h 1356"/>
              <a:gd name="T10" fmla="*/ 1116 w 4032"/>
              <a:gd name="T11" fmla="*/ 0 h 135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4032" h="1356">
                <a:moveTo>
                  <a:pt x="1116" y="0"/>
                </a:moveTo>
                <a:cubicBezTo>
                  <a:pt x="2370" y="1254"/>
                  <a:pt x="3840" y="636"/>
                  <a:pt x="3840" y="636"/>
                </a:cubicBezTo>
                <a:cubicBezTo>
                  <a:pt x="4032" y="966"/>
                  <a:pt x="4032" y="1356"/>
                  <a:pt x="4032" y="1356"/>
                </a:cubicBezTo>
                <a:cubicBezTo>
                  <a:pt x="4032" y="1356"/>
                  <a:pt x="2160" y="1356"/>
                  <a:pt x="288" y="1356"/>
                </a:cubicBezTo>
                <a:cubicBezTo>
                  <a:pt x="120" y="1140"/>
                  <a:pt x="0" y="828"/>
                  <a:pt x="0" y="828"/>
                </a:cubicBezTo>
                <a:lnTo>
                  <a:pt x="1116" y="0"/>
                </a:lnTo>
                <a:close/>
              </a:path>
            </a:pathLst>
          </a:custGeom>
          <a:solidFill>
            <a:schemeClr val="hlink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3114" name="Freeform 42"/>
          <p:cNvSpPr>
            <a:spLocks/>
          </p:cNvSpPr>
          <p:nvPr/>
        </p:nvSpPr>
        <p:spPr bwMode="gray">
          <a:xfrm>
            <a:off x="4400550" y="585787"/>
            <a:ext cx="4743450" cy="3786188"/>
          </a:xfrm>
          <a:custGeom>
            <a:avLst/>
            <a:gdLst>
              <a:gd name="T0" fmla="*/ 510 w 2988"/>
              <a:gd name="T1" fmla="*/ 1098 h 3180"/>
              <a:gd name="T2" fmla="*/ 2280 w 2988"/>
              <a:gd name="T3" fmla="*/ 0 h 3180"/>
              <a:gd name="T4" fmla="*/ 2988 w 2988"/>
              <a:gd name="T5" fmla="*/ 342 h 3180"/>
              <a:gd name="T6" fmla="*/ 2988 w 2988"/>
              <a:gd name="T7" fmla="*/ 2772 h 3180"/>
              <a:gd name="T8" fmla="*/ 1452 w 2988"/>
              <a:gd name="T9" fmla="*/ 3060 h 3180"/>
              <a:gd name="T10" fmla="*/ 0 w 2988"/>
              <a:gd name="T11" fmla="*/ 2406 h 3180"/>
              <a:gd name="T12" fmla="*/ 510 w 2988"/>
              <a:gd name="T13" fmla="*/ 1098 h 318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2988" h="3180">
                <a:moveTo>
                  <a:pt x="510" y="1098"/>
                </a:moveTo>
                <a:cubicBezTo>
                  <a:pt x="1710" y="840"/>
                  <a:pt x="2280" y="0"/>
                  <a:pt x="2280" y="0"/>
                </a:cubicBezTo>
                <a:cubicBezTo>
                  <a:pt x="2700" y="96"/>
                  <a:pt x="2988" y="342"/>
                  <a:pt x="2988" y="342"/>
                </a:cubicBezTo>
                <a:lnTo>
                  <a:pt x="2988" y="2772"/>
                </a:lnTo>
                <a:cubicBezTo>
                  <a:pt x="2988" y="2772"/>
                  <a:pt x="2202" y="3180"/>
                  <a:pt x="1452" y="3060"/>
                </a:cubicBezTo>
                <a:cubicBezTo>
                  <a:pt x="636" y="2940"/>
                  <a:pt x="0" y="2406"/>
                  <a:pt x="0" y="2406"/>
                </a:cubicBezTo>
                <a:lnTo>
                  <a:pt x="510" y="109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3115" name="Freeform 43"/>
          <p:cNvSpPr>
            <a:spLocks/>
          </p:cNvSpPr>
          <p:nvPr/>
        </p:nvSpPr>
        <p:spPr bwMode="gray">
          <a:xfrm>
            <a:off x="4800600" y="0"/>
            <a:ext cx="3276600" cy="1807369"/>
          </a:xfrm>
          <a:custGeom>
            <a:avLst/>
            <a:gdLst>
              <a:gd name="T0" fmla="*/ 0 w 2064"/>
              <a:gd name="T1" fmla="*/ 0 h 1518"/>
              <a:gd name="T2" fmla="*/ 276 w 2064"/>
              <a:gd name="T3" fmla="*/ 1518 h 1518"/>
              <a:gd name="T4" fmla="*/ 2064 w 2064"/>
              <a:gd name="T5" fmla="*/ 0 h 1518"/>
              <a:gd name="T6" fmla="*/ 0 w 2064"/>
              <a:gd name="T7" fmla="*/ 0 h 151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064" h="1518">
                <a:moveTo>
                  <a:pt x="0" y="0"/>
                </a:moveTo>
                <a:cubicBezTo>
                  <a:pt x="0" y="0"/>
                  <a:pt x="138" y="759"/>
                  <a:pt x="276" y="1518"/>
                </a:cubicBezTo>
                <a:cubicBezTo>
                  <a:pt x="1518" y="1194"/>
                  <a:pt x="2064" y="0"/>
                  <a:pt x="2064" y="0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3151" name="Freeform 79"/>
          <p:cNvSpPr>
            <a:spLocks/>
          </p:cNvSpPr>
          <p:nvPr/>
        </p:nvSpPr>
        <p:spPr bwMode="gray">
          <a:xfrm>
            <a:off x="1" y="1"/>
            <a:ext cx="6583363" cy="5450681"/>
          </a:xfrm>
          <a:custGeom>
            <a:avLst/>
            <a:gdLst>
              <a:gd name="T0" fmla="*/ 0 w 4014"/>
              <a:gd name="T1" fmla="*/ 0 h 4455"/>
              <a:gd name="T2" fmla="*/ 3612 w 4014"/>
              <a:gd name="T3" fmla="*/ 0 h 4455"/>
              <a:gd name="T4" fmla="*/ 3222 w 4014"/>
              <a:gd name="T5" fmla="*/ 3042 h 4455"/>
              <a:gd name="T6" fmla="*/ 0 w 4014"/>
              <a:gd name="T7" fmla="*/ 3744 h 4455"/>
              <a:gd name="T8" fmla="*/ 0 w 4014"/>
              <a:gd name="T9" fmla="*/ 0 h 445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014" h="4455">
                <a:moveTo>
                  <a:pt x="0" y="0"/>
                </a:moveTo>
                <a:lnTo>
                  <a:pt x="3612" y="0"/>
                </a:lnTo>
                <a:cubicBezTo>
                  <a:pt x="4014" y="984"/>
                  <a:pt x="3812" y="2307"/>
                  <a:pt x="3222" y="3042"/>
                </a:cubicBezTo>
                <a:cubicBezTo>
                  <a:pt x="1988" y="4455"/>
                  <a:pt x="0" y="3744"/>
                  <a:pt x="0" y="3744"/>
                </a:cubicBez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3117" name="Freeform 45"/>
          <p:cNvSpPr>
            <a:spLocks/>
          </p:cNvSpPr>
          <p:nvPr/>
        </p:nvSpPr>
        <p:spPr bwMode="gray">
          <a:xfrm>
            <a:off x="1" y="0"/>
            <a:ext cx="6372225" cy="5304235"/>
          </a:xfrm>
          <a:custGeom>
            <a:avLst/>
            <a:gdLst>
              <a:gd name="T0" fmla="*/ 0 w 4014"/>
              <a:gd name="T1" fmla="*/ 0 h 4455"/>
              <a:gd name="T2" fmla="*/ 3612 w 4014"/>
              <a:gd name="T3" fmla="*/ 0 h 4455"/>
              <a:gd name="T4" fmla="*/ 3222 w 4014"/>
              <a:gd name="T5" fmla="*/ 3042 h 4455"/>
              <a:gd name="T6" fmla="*/ 0 w 4014"/>
              <a:gd name="T7" fmla="*/ 3744 h 4455"/>
              <a:gd name="T8" fmla="*/ 0 w 4014"/>
              <a:gd name="T9" fmla="*/ 0 h 445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014" h="4455">
                <a:moveTo>
                  <a:pt x="0" y="0"/>
                </a:moveTo>
                <a:lnTo>
                  <a:pt x="3612" y="0"/>
                </a:lnTo>
                <a:cubicBezTo>
                  <a:pt x="4014" y="984"/>
                  <a:pt x="3812" y="2307"/>
                  <a:pt x="3222" y="3042"/>
                </a:cubicBezTo>
                <a:cubicBezTo>
                  <a:pt x="1988" y="4455"/>
                  <a:pt x="0" y="3744"/>
                  <a:pt x="0" y="3744"/>
                </a:cubicBezTo>
                <a:lnTo>
                  <a:pt x="0" y="0"/>
                </a:lnTo>
                <a:close/>
              </a:path>
            </a:pathLst>
          </a:custGeom>
          <a:gradFill rotWithShape="1">
            <a:gsLst>
              <a:gs pos="0">
                <a:schemeClr val="bg1">
                  <a:gamma/>
                  <a:tint val="25490"/>
                  <a:invGamma/>
                </a:schemeClr>
              </a:gs>
              <a:gs pos="100000">
                <a:schemeClr val="bg1"/>
              </a:gs>
            </a:gsLst>
            <a:lin ang="27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3119" name="Line 47"/>
          <p:cNvSpPr>
            <a:spLocks noChangeShapeType="1"/>
          </p:cNvSpPr>
          <p:nvPr/>
        </p:nvSpPr>
        <p:spPr bwMode="gray">
          <a:xfrm>
            <a:off x="250825" y="1191"/>
            <a:ext cx="0" cy="4511278"/>
          </a:xfrm>
          <a:prstGeom prst="line">
            <a:avLst/>
          </a:prstGeom>
          <a:noFill/>
          <a:ln w="9525">
            <a:solidFill>
              <a:srgbClr val="FFFFFF"/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5000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3120" name="Line 48"/>
          <p:cNvSpPr>
            <a:spLocks noChangeShapeType="1"/>
          </p:cNvSpPr>
          <p:nvPr/>
        </p:nvSpPr>
        <p:spPr bwMode="gray">
          <a:xfrm>
            <a:off x="1293813" y="1191"/>
            <a:ext cx="0" cy="4655344"/>
          </a:xfrm>
          <a:prstGeom prst="line">
            <a:avLst/>
          </a:prstGeom>
          <a:noFill/>
          <a:ln w="9525">
            <a:solidFill>
              <a:srgbClr val="FFFFFF"/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5000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3121" name="Line 49"/>
          <p:cNvSpPr>
            <a:spLocks noChangeShapeType="1"/>
          </p:cNvSpPr>
          <p:nvPr/>
        </p:nvSpPr>
        <p:spPr bwMode="gray">
          <a:xfrm>
            <a:off x="2338388" y="1191"/>
            <a:ext cx="0" cy="4637484"/>
          </a:xfrm>
          <a:prstGeom prst="line">
            <a:avLst/>
          </a:prstGeom>
          <a:noFill/>
          <a:ln w="9525">
            <a:solidFill>
              <a:srgbClr val="FFFFFF"/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5000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3122" name="Line 50"/>
          <p:cNvSpPr>
            <a:spLocks noChangeShapeType="1"/>
          </p:cNvSpPr>
          <p:nvPr/>
        </p:nvSpPr>
        <p:spPr bwMode="gray">
          <a:xfrm>
            <a:off x="3382963" y="1192"/>
            <a:ext cx="0" cy="4479131"/>
          </a:xfrm>
          <a:prstGeom prst="line">
            <a:avLst/>
          </a:prstGeom>
          <a:noFill/>
          <a:ln w="9525">
            <a:solidFill>
              <a:srgbClr val="FFFFFF"/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5000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3123" name="Line 51"/>
          <p:cNvSpPr>
            <a:spLocks noChangeShapeType="1"/>
          </p:cNvSpPr>
          <p:nvPr/>
        </p:nvSpPr>
        <p:spPr bwMode="gray">
          <a:xfrm>
            <a:off x="4427538" y="1192"/>
            <a:ext cx="0" cy="4087415"/>
          </a:xfrm>
          <a:prstGeom prst="line">
            <a:avLst/>
          </a:prstGeom>
          <a:noFill/>
          <a:ln w="9525">
            <a:solidFill>
              <a:srgbClr val="FFFFFF"/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5000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3125" name="Line 53"/>
          <p:cNvSpPr>
            <a:spLocks noChangeShapeType="1"/>
          </p:cNvSpPr>
          <p:nvPr/>
        </p:nvSpPr>
        <p:spPr bwMode="gray">
          <a:xfrm rot="5400000">
            <a:off x="2913063" y="-2717403"/>
            <a:ext cx="0" cy="5813425"/>
          </a:xfrm>
          <a:prstGeom prst="line">
            <a:avLst/>
          </a:prstGeom>
          <a:noFill/>
          <a:ln w="9525">
            <a:solidFill>
              <a:srgbClr val="FFFFFF"/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5000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3126" name="Line 54"/>
          <p:cNvSpPr>
            <a:spLocks noChangeShapeType="1"/>
          </p:cNvSpPr>
          <p:nvPr/>
        </p:nvSpPr>
        <p:spPr bwMode="gray">
          <a:xfrm rot="5400000">
            <a:off x="3006725" y="-2012156"/>
            <a:ext cx="0" cy="6000750"/>
          </a:xfrm>
          <a:prstGeom prst="line">
            <a:avLst/>
          </a:prstGeom>
          <a:noFill/>
          <a:ln w="9525">
            <a:solidFill>
              <a:srgbClr val="FFFFFF"/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5000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3127" name="Line 55"/>
          <p:cNvSpPr>
            <a:spLocks noChangeShapeType="1"/>
          </p:cNvSpPr>
          <p:nvPr/>
        </p:nvSpPr>
        <p:spPr bwMode="gray">
          <a:xfrm rot="5400000">
            <a:off x="3011488" y="-1218009"/>
            <a:ext cx="0" cy="6010275"/>
          </a:xfrm>
          <a:prstGeom prst="line">
            <a:avLst/>
          </a:prstGeom>
          <a:noFill/>
          <a:ln w="9525">
            <a:solidFill>
              <a:srgbClr val="FFFFFF"/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5000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3128" name="Line 56"/>
          <p:cNvSpPr>
            <a:spLocks noChangeShapeType="1"/>
          </p:cNvSpPr>
          <p:nvPr/>
        </p:nvSpPr>
        <p:spPr bwMode="gray">
          <a:xfrm rot="5400000">
            <a:off x="2907507" y="-313928"/>
            <a:ext cx="0" cy="5802313"/>
          </a:xfrm>
          <a:prstGeom prst="line">
            <a:avLst/>
          </a:prstGeom>
          <a:noFill/>
          <a:ln w="9525">
            <a:solidFill>
              <a:srgbClr val="FFFFFF"/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5000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3129" name="Line 57"/>
          <p:cNvSpPr>
            <a:spLocks noChangeShapeType="1"/>
          </p:cNvSpPr>
          <p:nvPr/>
        </p:nvSpPr>
        <p:spPr bwMode="gray">
          <a:xfrm rot="5400000">
            <a:off x="2666207" y="726281"/>
            <a:ext cx="0" cy="5319713"/>
          </a:xfrm>
          <a:prstGeom prst="line">
            <a:avLst/>
          </a:prstGeom>
          <a:noFill/>
          <a:ln w="9525">
            <a:solidFill>
              <a:srgbClr val="FFFFFF"/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5000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3130" name="Line 58"/>
          <p:cNvSpPr>
            <a:spLocks noChangeShapeType="1"/>
          </p:cNvSpPr>
          <p:nvPr/>
        </p:nvSpPr>
        <p:spPr bwMode="gray">
          <a:xfrm rot="5400000">
            <a:off x="2115344" y="2077244"/>
            <a:ext cx="0" cy="4217988"/>
          </a:xfrm>
          <a:prstGeom prst="line">
            <a:avLst/>
          </a:prstGeom>
          <a:noFill/>
          <a:ln w="9525">
            <a:solidFill>
              <a:srgbClr val="FFFFFF"/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5000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3131" name="Rectangle 59"/>
          <p:cNvSpPr>
            <a:spLocks noChangeArrowheads="1"/>
          </p:cNvSpPr>
          <p:nvPr/>
        </p:nvSpPr>
        <p:spPr bwMode="gray">
          <a:xfrm>
            <a:off x="2362201" y="208360"/>
            <a:ext cx="1012825" cy="769144"/>
          </a:xfrm>
          <a:prstGeom prst="rect">
            <a:avLst/>
          </a:prstGeom>
          <a:solidFill>
            <a:srgbClr val="FFFFFF">
              <a:alpha val="5000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IN"/>
          </a:p>
        </p:txBody>
      </p:sp>
      <p:sp>
        <p:nvSpPr>
          <p:cNvPr id="3132" name="Rectangle 60"/>
          <p:cNvSpPr>
            <a:spLocks noChangeArrowheads="1"/>
          </p:cNvSpPr>
          <p:nvPr/>
        </p:nvSpPr>
        <p:spPr bwMode="gray">
          <a:xfrm>
            <a:off x="285750" y="1820466"/>
            <a:ext cx="1012825" cy="769144"/>
          </a:xfrm>
          <a:prstGeom prst="rect">
            <a:avLst/>
          </a:prstGeom>
          <a:solidFill>
            <a:srgbClr val="FFFFFF">
              <a:alpha val="39999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IN"/>
          </a:p>
        </p:txBody>
      </p:sp>
      <p:sp>
        <p:nvSpPr>
          <p:cNvPr id="3133" name="Rectangle 61"/>
          <p:cNvSpPr>
            <a:spLocks noChangeArrowheads="1"/>
          </p:cNvSpPr>
          <p:nvPr/>
        </p:nvSpPr>
        <p:spPr bwMode="gray">
          <a:xfrm>
            <a:off x="1" y="203598"/>
            <a:ext cx="250825" cy="769144"/>
          </a:xfrm>
          <a:prstGeom prst="rect">
            <a:avLst/>
          </a:prstGeom>
          <a:solidFill>
            <a:srgbClr val="FFFFFF">
              <a:alpha val="39999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IN"/>
          </a:p>
        </p:txBody>
      </p:sp>
      <p:sp>
        <p:nvSpPr>
          <p:cNvPr id="3134" name="Rectangle 62"/>
          <p:cNvSpPr>
            <a:spLocks noChangeArrowheads="1"/>
          </p:cNvSpPr>
          <p:nvPr/>
        </p:nvSpPr>
        <p:spPr bwMode="gray">
          <a:xfrm>
            <a:off x="1331914" y="1191"/>
            <a:ext cx="1012825" cy="176213"/>
          </a:xfrm>
          <a:prstGeom prst="rect">
            <a:avLst/>
          </a:prstGeom>
          <a:solidFill>
            <a:srgbClr val="FFFFFF">
              <a:alpha val="5000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IN"/>
          </a:p>
        </p:txBody>
      </p:sp>
      <p:sp>
        <p:nvSpPr>
          <p:cNvPr id="3136" name="Freeform 64"/>
          <p:cNvSpPr>
            <a:spLocks/>
          </p:cNvSpPr>
          <p:nvPr/>
        </p:nvSpPr>
        <p:spPr bwMode="gray">
          <a:xfrm>
            <a:off x="2365375" y="3406378"/>
            <a:ext cx="1009650" cy="775097"/>
          </a:xfrm>
          <a:custGeom>
            <a:avLst/>
            <a:gdLst>
              <a:gd name="T0" fmla="*/ 0 w 636"/>
              <a:gd name="T1" fmla="*/ 0 h 651"/>
              <a:gd name="T2" fmla="*/ 0 w 636"/>
              <a:gd name="T3" fmla="*/ 645 h 651"/>
              <a:gd name="T4" fmla="*/ 636 w 636"/>
              <a:gd name="T5" fmla="*/ 651 h 651"/>
              <a:gd name="T6" fmla="*/ 632 w 636"/>
              <a:gd name="T7" fmla="*/ 0 h 651"/>
              <a:gd name="T8" fmla="*/ 0 w 636"/>
              <a:gd name="T9" fmla="*/ 0 h 65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636" h="651">
                <a:moveTo>
                  <a:pt x="0" y="0"/>
                </a:moveTo>
                <a:lnTo>
                  <a:pt x="0" y="645"/>
                </a:lnTo>
                <a:lnTo>
                  <a:pt x="636" y="651"/>
                </a:lnTo>
                <a:lnTo>
                  <a:pt x="632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>
              <a:alpha val="39999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3103" name="Rectangle 31"/>
          <p:cNvSpPr>
            <a:spLocks noChangeArrowheads="1"/>
          </p:cNvSpPr>
          <p:nvPr/>
        </p:nvSpPr>
        <p:spPr bwMode="gray">
          <a:xfrm>
            <a:off x="285750" y="1826419"/>
            <a:ext cx="1012825" cy="769144"/>
          </a:xfrm>
          <a:prstGeom prst="rect">
            <a:avLst/>
          </a:prstGeom>
          <a:solidFill>
            <a:srgbClr val="FFFFFF">
              <a:alpha val="3000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IN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33375" y="3813572"/>
            <a:ext cx="6400800" cy="342900"/>
          </a:xfrm>
        </p:spPr>
        <p:txBody>
          <a:bodyPr/>
          <a:lstStyle>
            <a:lvl1pPr marL="0" indent="0">
              <a:buFontTx/>
              <a:buNone/>
              <a:defRPr sz="1600">
                <a:latin typeface="Times New Roman" pitchFamily="18" charset="0"/>
              </a:defRPr>
            </a:lvl1pPr>
          </a:lstStyle>
          <a:p>
            <a:pPr lvl="0"/>
            <a:r>
              <a:rPr lang="en-US" noProof="0" smtClean="0"/>
              <a:t>Click to edit Master subtitle style</a:t>
            </a:r>
            <a:endParaRPr lang="en-IN" noProof="0" smtClean="0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dt" sz="half" idx="2"/>
          </p:nvPr>
        </p:nvSpPr>
        <p:spPr>
          <a:xfrm>
            <a:off x="457200" y="4805363"/>
            <a:ext cx="2133600" cy="235744"/>
          </a:xfrm>
        </p:spPr>
        <p:txBody>
          <a:bodyPr/>
          <a:lstStyle>
            <a:lvl1pPr>
              <a:defRPr/>
            </a:lvl1pPr>
          </a:lstStyle>
          <a:p>
            <a:endParaRPr lang="en-IN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4805363"/>
            <a:ext cx="2895600" cy="235744"/>
          </a:xfrm>
        </p:spPr>
        <p:txBody>
          <a:bodyPr/>
          <a:lstStyle>
            <a:lvl1pPr>
              <a:defRPr/>
            </a:lvl1pPr>
          </a:lstStyle>
          <a:p>
            <a:endParaRPr lang="en-IN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4805363"/>
            <a:ext cx="2133600" cy="235744"/>
          </a:xfrm>
        </p:spPr>
        <p:txBody>
          <a:bodyPr/>
          <a:lstStyle>
            <a:lvl1pPr>
              <a:defRPr/>
            </a:lvl1pPr>
          </a:lstStyle>
          <a:p>
            <a:fld id="{D8FD1987-26A8-4C1B-AB67-3393AC7B2EA3}" type="slidenum">
              <a:rPr lang="en-IN"/>
              <a:pPr/>
              <a:t>‹#›</a:t>
            </a:fld>
            <a:endParaRPr lang="en-IN"/>
          </a:p>
        </p:txBody>
      </p:sp>
      <p:sp>
        <p:nvSpPr>
          <p:cNvPr id="3110" name="Text Box 38"/>
          <p:cNvSpPr txBox="1">
            <a:spLocks noChangeArrowheads="1"/>
          </p:cNvSpPr>
          <p:nvPr/>
        </p:nvSpPr>
        <p:spPr bwMode="gray">
          <a:xfrm>
            <a:off x="333375" y="3536156"/>
            <a:ext cx="1314784" cy="430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IN" sz="2200">
                <a:latin typeface="Arial Black" pitchFamily="34" charset="0"/>
              </a:rPr>
              <a:t>L/O/G/O</a:t>
            </a:r>
          </a:p>
        </p:txBody>
      </p:sp>
      <p:grpSp>
        <p:nvGrpSpPr>
          <p:cNvPr id="3143" name="Group 71"/>
          <p:cNvGrpSpPr>
            <a:grpSpLocks/>
          </p:cNvGrpSpPr>
          <p:nvPr/>
        </p:nvGrpSpPr>
        <p:grpSpPr bwMode="auto">
          <a:xfrm>
            <a:off x="8077201" y="0"/>
            <a:ext cx="1076325" cy="5143500"/>
            <a:chOff x="5088" y="0"/>
            <a:chExt cx="678" cy="4320"/>
          </a:xfrm>
        </p:grpSpPr>
        <p:sp>
          <p:nvSpPr>
            <p:cNvPr id="3138" name="Freeform 66"/>
            <p:cNvSpPr>
              <a:spLocks/>
            </p:cNvSpPr>
            <p:nvPr userDrawn="1"/>
          </p:nvSpPr>
          <p:spPr bwMode="gray">
            <a:xfrm>
              <a:off x="5088" y="0"/>
              <a:ext cx="672" cy="702"/>
            </a:xfrm>
            <a:custGeom>
              <a:avLst/>
              <a:gdLst>
                <a:gd name="T0" fmla="*/ 0 w 672"/>
                <a:gd name="T1" fmla="*/ 432 h 720"/>
                <a:gd name="T2" fmla="*/ 288 w 672"/>
                <a:gd name="T3" fmla="*/ 0 h 720"/>
                <a:gd name="T4" fmla="*/ 672 w 672"/>
                <a:gd name="T5" fmla="*/ 0 h 720"/>
                <a:gd name="T6" fmla="*/ 672 w 672"/>
                <a:gd name="T7" fmla="*/ 720 h 720"/>
                <a:gd name="T8" fmla="*/ 0 w 672"/>
                <a:gd name="T9" fmla="*/ 432 h 7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2" h="720">
                  <a:moveTo>
                    <a:pt x="0" y="432"/>
                  </a:moveTo>
                  <a:cubicBezTo>
                    <a:pt x="186" y="216"/>
                    <a:pt x="288" y="0"/>
                    <a:pt x="288" y="0"/>
                  </a:cubicBezTo>
                  <a:lnTo>
                    <a:pt x="672" y="0"/>
                  </a:lnTo>
                  <a:lnTo>
                    <a:pt x="672" y="720"/>
                  </a:lnTo>
                  <a:cubicBezTo>
                    <a:pt x="672" y="720"/>
                    <a:pt x="384" y="516"/>
                    <a:pt x="0" y="432"/>
                  </a:cubicBezTo>
                  <a:close/>
                </a:path>
              </a:pathLst>
            </a:custGeom>
            <a:solidFill>
              <a:srgbClr val="E8E8E8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IN"/>
            </a:p>
          </p:txBody>
        </p:sp>
        <p:sp>
          <p:nvSpPr>
            <p:cNvPr id="3139" name="Freeform 67"/>
            <p:cNvSpPr>
              <a:spLocks/>
            </p:cNvSpPr>
            <p:nvPr userDrawn="1"/>
          </p:nvSpPr>
          <p:spPr bwMode="gray">
            <a:xfrm>
              <a:off x="5602" y="3496"/>
              <a:ext cx="164" cy="824"/>
            </a:xfrm>
            <a:custGeom>
              <a:avLst/>
              <a:gdLst>
                <a:gd name="T0" fmla="*/ 206 w 212"/>
                <a:gd name="T1" fmla="*/ 0 h 824"/>
                <a:gd name="T2" fmla="*/ 0 w 212"/>
                <a:gd name="T3" fmla="*/ 82 h 824"/>
                <a:gd name="T4" fmla="*/ 168 w 212"/>
                <a:gd name="T5" fmla="*/ 824 h 824"/>
                <a:gd name="T6" fmla="*/ 212 w 212"/>
                <a:gd name="T7" fmla="*/ 822 h 824"/>
                <a:gd name="T8" fmla="*/ 206 w 212"/>
                <a:gd name="T9" fmla="*/ 0 h 8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2" h="824">
                  <a:moveTo>
                    <a:pt x="206" y="0"/>
                  </a:moveTo>
                  <a:cubicBezTo>
                    <a:pt x="104" y="54"/>
                    <a:pt x="0" y="82"/>
                    <a:pt x="0" y="82"/>
                  </a:cubicBezTo>
                  <a:cubicBezTo>
                    <a:pt x="0" y="82"/>
                    <a:pt x="148" y="378"/>
                    <a:pt x="168" y="824"/>
                  </a:cubicBezTo>
                  <a:lnTo>
                    <a:pt x="212" y="822"/>
                  </a:lnTo>
                  <a:cubicBezTo>
                    <a:pt x="212" y="822"/>
                    <a:pt x="209" y="411"/>
                    <a:pt x="206" y="0"/>
                  </a:cubicBezTo>
                  <a:close/>
                </a:path>
              </a:pathLst>
            </a:custGeom>
            <a:solidFill>
              <a:srgbClr val="E8E8E8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IN"/>
            </a:p>
          </p:txBody>
        </p:sp>
      </p:grpSp>
      <p:sp>
        <p:nvSpPr>
          <p:cNvPr id="3152" name="Rectangle 80"/>
          <p:cNvSpPr>
            <a:spLocks noChangeArrowheads="1"/>
          </p:cNvSpPr>
          <p:nvPr/>
        </p:nvSpPr>
        <p:spPr bwMode="gray">
          <a:xfrm>
            <a:off x="5495925" y="1000125"/>
            <a:ext cx="660400" cy="769144"/>
          </a:xfrm>
          <a:prstGeom prst="rect">
            <a:avLst/>
          </a:prstGeom>
          <a:solidFill>
            <a:srgbClr val="FFFFFF">
              <a:alpha val="39999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IN"/>
          </a:p>
        </p:txBody>
      </p:sp>
      <p:sp>
        <p:nvSpPr>
          <p:cNvPr id="3153" name="Line 81"/>
          <p:cNvSpPr>
            <a:spLocks noChangeShapeType="1"/>
          </p:cNvSpPr>
          <p:nvPr/>
        </p:nvSpPr>
        <p:spPr bwMode="gray">
          <a:xfrm>
            <a:off x="5480050" y="1191"/>
            <a:ext cx="0" cy="3178969"/>
          </a:xfrm>
          <a:prstGeom prst="line">
            <a:avLst/>
          </a:prstGeom>
          <a:noFill/>
          <a:ln w="9525">
            <a:solidFill>
              <a:srgbClr val="FFFFFF"/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5000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3154" name="Rectangle 82"/>
          <p:cNvSpPr>
            <a:spLocks noChangeArrowheads="1"/>
          </p:cNvSpPr>
          <p:nvPr/>
        </p:nvSpPr>
        <p:spPr bwMode="gray">
          <a:xfrm>
            <a:off x="4457701" y="2621756"/>
            <a:ext cx="1012825" cy="769144"/>
          </a:xfrm>
          <a:prstGeom prst="rect">
            <a:avLst/>
          </a:prstGeom>
          <a:solidFill>
            <a:srgbClr val="FFFFFF">
              <a:alpha val="3000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IN"/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 bwMode="gray">
          <a:xfrm>
            <a:off x="333375" y="1413273"/>
            <a:ext cx="8229600" cy="1102519"/>
          </a:xfrm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sz="4800"/>
            </a:lvl1pPr>
          </a:lstStyle>
          <a:p>
            <a:pPr lvl="0"/>
            <a:r>
              <a:rPr lang="en-US" noProof="0" smtClean="0"/>
              <a:t>Click to edit Master title style</a:t>
            </a:r>
            <a:endParaRPr lang="en-IN" noProof="0" smtClean="0"/>
          </a:p>
        </p:txBody>
      </p:sp>
      <p:pic>
        <p:nvPicPr>
          <p:cNvPr id="3155" name="Picture 83" descr="wate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409" t="16374" b="27486"/>
          <a:stretch>
            <a:fillRect/>
          </a:stretch>
        </p:blipFill>
        <p:spPr bwMode="gray">
          <a:xfrm rot="393398">
            <a:off x="2667001" y="457200"/>
            <a:ext cx="2663825" cy="1647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8" presetID="26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2000" tmFilter="0, 0; .2, .5; .8, .5; 1, 0"/>
                                        <p:tgtEl>
                                          <p:spTgt spid="311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0" dur="1000" autoRev="1" fill="hold"/>
                                        <p:tgtEl>
                                          <p:spTgt spid="311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1" presetID="26" presetClass="emph" presetSubtype="0" fill="hold" grpId="1" nodeType="with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2000" tmFilter="0, 0; .2, .5; .8, .5; 1, 0"/>
                                        <p:tgtEl>
                                          <p:spTgt spid="311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3" dur="1000" autoRev="1" fill="hold"/>
                                        <p:tgtEl>
                                          <p:spTgt spid="311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4" presetID="26" presetClass="emph" presetSubtype="0" fill="hold" grpId="1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" dur="2000" tmFilter="0, 0; .2, .5; .8, .5; 1, 0"/>
                                        <p:tgtEl>
                                          <p:spTgt spid="311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6" dur="1000" autoRev="1" fill="hold"/>
                                        <p:tgtEl>
                                          <p:spTgt spid="311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7" presetID="26" presetClass="emph" presetSubtype="0" fill="hold" grpId="1" nodeType="withEffect">
                                  <p:stCondLst>
                                    <p:cond delay="16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" dur="2000" tmFilter="0, 0; .2, .5; .8, .5; 1, 0"/>
                                        <p:tgtEl>
                                          <p:spTgt spid="311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9" dur="1000" autoRev="1" fill="hold"/>
                                        <p:tgtEl>
                                          <p:spTgt spid="311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6600"/>
                            </p:stCondLst>
                            <p:childTnLst>
                              <p:par>
                                <p:cTn id="31" presetID="19" presetClass="emph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2" dur="1000" fill="hold"/>
                                        <p:tgtEl>
                                          <p:spTgt spid="31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  <p:animClr clrSpc="rgb" dir="cw">
                                      <p:cBhvr>
                                        <p:cTn id="33" dur="1000" fill="hold"/>
                                        <p:tgtEl>
                                          <p:spTgt spid="31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  <p:set>
                                      <p:cBhvr>
                                        <p:cTn id="34" dur="1000" fill="hold"/>
                                        <p:tgtEl>
                                          <p:spTgt spid="31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5" dur="1000" fill="hold"/>
                                        <p:tgtEl>
                                          <p:spTgt spid="311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9" presetClass="emph" presetSubtype="0" fill="hold" grpId="2" nodeType="withEffect">
                                  <p:stCondLst>
                                    <p:cond delay="50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7" dur="1000" fill="hold"/>
                                        <p:tgtEl>
                                          <p:spTgt spid="31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  <p:animClr clrSpc="rgb" dir="cw">
                                      <p:cBhvr>
                                        <p:cTn id="38" dur="1000" fill="hold"/>
                                        <p:tgtEl>
                                          <p:spTgt spid="31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  <p:set>
                                      <p:cBhvr>
                                        <p:cTn id="39" dur="1000" fill="hold"/>
                                        <p:tgtEl>
                                          <p:spTgt spid="31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0" dur="1000" fill="hold"/>
                                        <p:tgtEl>
                                          <p:spTgt spid="311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9" presetClass="emph" presetSubtype="0" fill="hold" grpId="2" nodeType="withEffect">
                                  <p:stCondLst>
                                    <p:cond delay="90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2" dur="1000" fill="hold"/>
                                        <p:tgtEl>
                                          <p:spTgt spid="31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  <p:animClr clrSpc="rgb" dir="cw">
                                      <p:cBhvr>
                                        <p:cTn id="43" dur="1000" fill="hold"/>
                                        <p:tgtEl>
                                          <p:spTgt spid="31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  <p:set>
                                      <p:cBhvr>
                                        <p:cTn id="44" dur="1000" fill="hold"/>
                                        <p:tgtEl>
                                          <p:spTgt spid="31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5" dur="1000" fill="hold"/>
                                        <p:tgtEl>
                                          <p:spTgt spid="31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9" presetClass="emph" presetSubtype="0" fill="hold" grpId="2" nodeType="withEffect">
                                  <p:stCondLst>
                                    <p:cond delay="140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7" dur="1000" fill="hold"/>
                                        <p:tgtEl>
                                          <p:spTgt spid="31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48" dur="1000" fill="hold"/>
                                        <p:tgtEl>
                                          <p:spTgt spid="31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9" dur="1000" fill="hold"/>
                                        <p:tgtEl>
                                          <p:spTgt spid="31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0" dur="1000" fill="hold"/>
                                        <p:tgtEl>
                                          <p:spTgt spid="311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52" presetID="19" presetClass="emph" presetSubtype="0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3" dur="1000" fill="hold"/>
                                        <p:tgtEl>
                                          <p:spTgt spid="31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  <p:animClr clrSpc="rgb" dir="cw">
                                      <p:cBhvr>
                                        <p:cTn id="54" dur="1000" fill="hold"/>
                                        <p:tgtEl>
                                          <p:spTgt spid="31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  <p:set>
                                      <p:cBhvr>
                                        <p:cTn id="55" dur="1000" fill="hold"/>
                                        <p:tgtEl>
                                          <p:spTgt spid="31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6" dur="1000" fill="hold"/>
                                        <p:tgtEl>
                                          <p:spTgt spid="311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9" presetClass="emph" presetSubtype="0" fill="hold" grpId="3" nodeType="withEffect">
                                  <p:stCondLst>
                                    <p:cond delay="70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8" dur="1000" fill="hold"/>
                                        <p:tgtEl>
                                          <p:spTgt spid="31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  <p:animClr clrSpc="rgb" dir="cw">
                                      <p:cBhvr>
                                        <p:cTn id="59" dur="1000" fill="hold"/>
                                        <p:tgtEl>
                                          <p:spTgt spid="31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  <p:set>
                                      <p:cBhvr>
                                        <p:cTn id="60" dur="1000" fill="hold"/>
                                        <p:tgtEl>
                                          <p:spTgt spid="31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1" dur="1000" fill="hold"/>
                                        <p:tgtEl>
                                          <p:spTgt spid="311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19" presetClass="emph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3" dur="1000" fill="hold"/>
                                        <p:tgtEl>
                                          <p:spTgt spid="31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64" dur="1000" fill="hold"/>
                                        <p:tgtEl>
                                          <p:spTgt spid="31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65" dur="1000" fill="hold"/>
                                        <p:tgtEl>
                                          <p:spTgt spid="31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6" dur="1000" fill="hold"/>
                                        <p:tgtEl>
                                          <p:spTgt spid="31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9" presetClass="emph" presetSubtype="0" fill="hold" grpId="3" nodeType="withEffect">
                                  <p:stCondLst>
                                    <p:cond delay="70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8" dur="1000" fill="hold"/>
                                        <p:tgtEl>
                                          <p:spTgt spid="31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  <p:animClr clrSpc="rgb" dir="cw">
                                      <p:cBhvr>
                                        <p:cTn id="69" dur="1000" fill="hold"/>
                                        <p:tgtEl>
                                          <p:spTgt spid="31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  <p:set>
                                      <p:cBhvr>
                                        <p:cTn id="70" dur="1000" fill="hold"/>
                                        <p:tgtEl>
                                          <p:spTgt spid="31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1" dur="1000" fill="hold"/>
                                        <p:tgtEl>
                                          <p:spTgt spid="311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1000"/>
                                        <p:tgtEl>
                                          <p:spTgt spid="3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12" grpId="0" animBg="1"/>
      <p:bldP spid="3112" grpId="1" animBg="1"/>
      <p:bldP spid="3112" grpId="2" animBg="1"/>
      <p:bldP spid="3112" grpId="3" animBg="1"/>
      <p:bldP spid="3113" grpId="0" animBg="1"/>
      <p:bldP spid="3113" grpId="1" animBg="1"/>
      <p:bldP spid="3113" grpId="2" animBg="1"/>
      <p:bldP spid="3113" grpId="3" animBg="1"/>
      <p:bldP spid="3114" grpId="0" animBg="1"/>
      <p:bldP spid="3114" grpId="1" animBg="1"/>
      <p:bldP spid="3114" grpId="2" animBg="1"/>
      <p:bldP spid="3114" grpId="3" animBg="1"/>
      <p:bldP spid="3115" grpId="0" animBg="1"/>
      <p:bldP spid="3115" grpId="1" animBg="1"/>
      <p:bldP spid="3115" grpId="2" animBg="1"/>
      <p:bldP spid="3115" grpId="3" animBg="1"/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FF53E79-6717-4136-A829-C7D9F78DACD8}" type="slidenum">
              <a:rPr lang="en-IN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1636190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44079"/>
            <a:ext cx="2057400" cy="43505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44079"/>
            <a:ext cx="6019800" cy="43505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8EBCDDB-3EC8-4C90-BD3D-FA81D16A5634}" type="slidenum">
              <a:rPr lang="en-IN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35218381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44079"/>
            <a:ext cx="8229600" cy="6953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683919"/>
            <a:ext cx="2133600" cy="357188"/>
          </a:xfrm>
        </p:spPr>
        <p:txBody>
          <a:bodyPr/>
          <a:lstStyle>
            <a:lvl1pPr>
              <a:defRPr/>
            </a:lvl1pPr>
          </a:lstStyle>
          <a:p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683919"/>
            <a:ext cx="2895600" cy="357188"/>
          </a:xfrm>
        </p:spPr>
        <p:txBody>
          <a:bodyPr/>
          <a:lstStyle>
            <a:lvl1pPr>
              <a:defRPr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683919"/>
            <a:ext cx="2133600" cy="357188"/>
          </a:xfrm>
        </p:spPr>
        <p:txBody>
          <a:bodyPr/>
          <a:lstStyle>
            <a:lvl1pPr>
              <a:defRPr/>
            </a:lvl1pPr>
          </a:lstStyle>
          <a:p>
            <a:fld id="{8ECE4694-2EAD-4539-9BDB-01FB3A121FBD}" type="slidenum">
              <a:rPr lang="en-IN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89630740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 preserve="1">
  <p:cSld name="Title and Tex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44079"/>
            <a:ext cx="8229600" cy="6953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200150"/>
            <a:ext cx="8229600" cy="1639491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953942"/>
            <a:ext cx="8229600" cy="1640681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683919"/>
            <a:ext cx="2133600" cy="357188"/>
          </a:xfrm>
        </p:spPr>
        <p:txBody>
          <a:bodyPr/>
          <a:lstStyle>
            <a:lvl1pPr>
              <a:defRPr/>
            </a:lvl1pPr>
          </a:lstStyle>
          <a:p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683919"/>
            <a:ext cx="2895600" cy="357188"/>
          </a:xfrm>
        </p:spPr>
        <p:txBody>
          <a:bodyPr/>
          <a:lstStyle>
            <a:lvl1pPr>
              <a:defRPr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683919"/>
            <a:ext cx="2133600" cy="357188"/>
          </a:xfrm>
        </p:spPr>
        <p:txBody>
          <a:bodyPr/>
          <a:lstStyle>
            <a:lvl1pPr>
              <a:defRPr/>
            </a:lvl1pPr>
          </a:lstStyle>
          <a:p>
            <a:fld id="{82C49AEF-2E16-48D7-A4BE-1D6DA1A66F7C}" type="slidenum">
              <a:rPr lang="en-IN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67165979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44079"/>
            <a:ext cx="8229600" cy="6953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200151"/>
            <a:ext cx="8229600" cy="3394472"/>
          </a:xfrm>
        </p:spPr>
        <p:txBody>
          <a:bodyPr/>
          <a:lstStyle/>
          <a:p>
            <a:r>
              <a:rPr lang="en-US" smtClean="0"/>
              <a:t>Click icon to add table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683919"/>
            <a:ext cx="2133600" cy="357188"/>
          </a:xfrm>
        </p:spPr>
        <p:txBody>
          <a:bodyPr/>
          <a:lstStyle>
            <a:lvl1pPr>
              <a:defRPr/>
            </a:lvl1pPr>
          </a:lstStyle>
          <a:p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683919"/>
            <a:ext cx="2895600" cy="357188"/>
          </a:xfrm>
        </p:spPr>
        <p:txBody>
          <a:bodyPr/>
          <a:lstStyle>
            <a:lvl1pPr>
              <a:defRPr/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683919"/>
            <a:ext cx="2133600" cy="357188"/>
          </a:xfrm>
        </p:spPr>
        <p:txBody>
          <a:bodyPr/>
          <a:lstStyle>
            <a:lvl1pPr>
              <a:defRPr/>
            </a:lvl1pPr>
          </a:lstStyle>
          <a:p>
            <a:fld id="{38960FB5-AC9F-4B81-8370-5B0E12DD4DE6}" type="slidenum">
              <a:rPr lang="en-IN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45434288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44079"/>
            <a:ext cx="8229600" cy="6953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457200" y="1200151"/>
            <a:ext cx="8229600" cy="3394472"/>
          </a:xfrm>
        </p:spPr>
        <p:txBody>
          <a:bodyPr/>
          <a:lstStyle/>
          <a:p>
            <a:r>
              <a:rPr lang="en-US" smtClean="0"/>
              <a:t>Click icon to add chart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683919"/>
            <a:ext cx="2133600" cy="357188"/>
          </a:xfrm>
        </p:spPr>
        <p:txBody>
          <a:bodyPr/>
          <a:lstStyle>
            <a:lvl1pPr>
              <a:defRPr/>
            </a:lvl1pPr>
          </a:lstStyle>
          <a:p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683919"/>
            <a:ext cx="2895600" cy="357188"/>
          </a:xfrm>
        </p:spPr>
        <p:txBody>
          <a:bodyPr/>
          <a:lstStyle>
            <a:lvl1pPr>
              <a:defRPr/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683919"/>
            <a:ext cx="2133600" cy="357188"/>
          </a:xfrm>
        </p:spPr>
        <p:txBody>
          <a:bodyPr/>
          <a:lstStyle>
            <a:lvl1pPr>
              <a:defRPr/>
            </a:lvl1pPr>
          </a:lstStyle>
          <a:p>
            <a:fld id="{2E3D97D7-9EEF-442B-A1A1-5A0173DB6676}" type="slidenum">
              <a:rPr lang="en-IN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0750292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dgm" preserve="1">
  <p:cSld name="Title and Diagram or Organization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44079"/>
            <a:ext cx="8229600" cy="6953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SmartArt Placeholder 2"/>
          <p:cNvSpPr>
            <a:spLocks noGrp="1"/>
          </p:cNvSpPr>
          <p:nvPr>
            <p:ph type="dgm" idx="1"/>
          </p:nvPr>
        </p:nvSpPr>
        <p:spPr>
          <a:xfrm>
            <a:off x="457200" y="1200151"/>
            <a:ext cx="8229600" cy="3394472"/>
          </a:xfrm>
        </p:spPr>
        <p:txBody>
          <a:bodyPr/>
          <a:lstStyle/>
          <a:p>
            <a:r>
              <a:rPr lang="en-US" smtClean="0"/>
              <a:t>Click icon to add SmartArt graphic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683919"/>
            <a:ext cx="2133600" cy="357188"/>
          </a:xfrm>
        </p:spPr>
        <p:txBody>
          <a:bodyPr/>
          <a:lstStyle>
            <a:lvl1pPr>
              <a:defRPr/>
            </a:lvl1pPr>
          </a:lstStyle>
          <a:p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683919"/>
            <a:ext cx="2895600" cy="357188"/>
          </a:xfrm>
        </p:spPr>
        <p:txBody>
          <a:bodyPr/>
          <a:lstStyle>
            <a:lvl1pPr>
              <a:defRPr/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683919"/>
            <a:ext cx="2133600" cy="357188"/>
          </a:xfrm>
        </p:spPr>
        <p:txBody>
          <a:bodyPr/>
          <a:lstStyle>
            <a:lvl1pPr>
              <a:defRPr/>
            </a:lvl1pPr>
          </a:lstStyle>
          <a:p>
            <a:fld id="{59AE0F1E-400A-4B88-8715-8C1B477C798A}" type="slidenum">
              <a:rPr lang="en-IN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959588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3529671-8F18-43C7-B1B7-729A03F908F8}" type="slidenum">
              <a:rPr lang="en-IN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8858123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C363AAE-1910-4D0D-9E41-1D73F5429B20}" type="slidenum">
              <a:rPr lang="en-IN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5297806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B63973-9FE5-4AE5-902E-E909A19B0528}" type="slidenum">
              <a:rPr lang="en-IN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7113064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1BAF525-620F-432A-8876-182F9B467EDC}" type="slidenum">
              <a:rPr lang="en-IN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3378773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E843EAE-732B-490A-A2BC-CC1CAA86787C}" type="slidenum">
              <a:rPr lang="en-IN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2742106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383DA8B-BBF8-4CC5-A004-F9928BEAF812}" type="slidenum">
              <a:rPr lang="en-IN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719228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FB1A001-100C-4319-BCB0-F2C42547783C}" type="slidenum">
              <a:rPr lang="en-IN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7447156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F522D7-4AF5-4918-AB0B-AC5D98BF1F72}" type="slidenum">
              <a:rPr lang="en-IN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1993448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16.xml"/><Relationship Id="rId17" Type="http://schemas.openxmlformats.org/officeDocument/2006/relationships/theme" Target="../theme/theme1.xml"/><Relationship Id="rId18" Type="http://schemas.openxmlformats.org/officeDocument/2006/relationships/image" Target="../media/image1.png"/><Relationship Id="rId19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1" name="Freeform 7"/>
          <p:cNvSpPr>
            <a:spLocks/>
          </p:cNvSpPr>
          <p:nvPr/>
        </p:nvSpPr>
        <p:spPr bwMode="gray">
          <a:xfrm>
            <a:off x="-9525" y="-7144"/>
            <a:ext cx="9156700" cy="5154216"/>
          </a:xfrm>
          <a:custGeom>
            <a:avLst/>
            <a:gdLst>
              <a:gd name="T0" fmla="*/ 5766 w 5768"/>
              <a:gd name="T1" fmla="*/ 605 h 4329"/>
              <a:gd name="T2" fmla="*/ 5768 w 5768"/>
              <a:gd name="T3" fmla="*/ 4325 h 4329"/>
              <a:gd name="T4" fmla="*/ 1082 w 5768"/>
              <a:gd name="T5" fmla="*/ 4329 h 4329"/>
              <a:gd name="T6" fmla="*/ 13 w 5768"/>
              <a:gd name="T7" fmla="*/ 3351 h 4329"/>
              <a:gd name="T8" fmla="*/ 0 w 5768"/>
              <a:gd name="T9" fmla="*/ 0 h 4329"/>
              <a:gd name="T10" fmla="*/ 2428 w 5768"/>
              <a:gd name="T11" fmla="*/ 7 h 4329"/>
              <a:gd name="T12" fmla="*/ 5766 w 5768"/>
              <a:gd name="T13" fmla="*/ 605 h 432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5768" h="4329">
                <a:moveTo>
                  <a:pt x="5766" y="605"/>
                </a:moveTo>
                <a:cubicBezTo>
                  <a:pt x="5767" y="2464"/>
                  <a:pt x="5768" y="4325"/>
                  <a:pt x="5768" y="4325"/>
                </a:cubicBezTo>
                <a:lnTo>
                  <a:pt x="1082" y="4329"/>
                </a:lnTo>
                <a:cubicBezTo>
                  <a:pt x="318" y="3809"/>
                  <a:pt x="9" y="3349"/>
                  <a:pt x="13" y="3351"/>
                </a:cubicBezTo>
                <a:lnTo>
                  <a:pt x="0" y="0"/>
                </a:lnTo>
                <a:lnTo>
                  <a:pt x="2428" y="7"/>
                </a:lnTo>
                <a:cubicBezTo>
                  <a:pt x="2428" y="12"/>
                  <a:pt x="3096" y="401"/>
                  <a:pt x="5766" y="605"/>
                </a:cubicBezTo>
                <a:close/>
              </a:path>
            </a:pathLst>
          </a:custGeom>
          <a:gradFill rotWithShape="1">
            <a:gsLst>
              <a:gs pos="0">
                <a:schemeClr val="bg1">
                  <a:gamma/>
                  <a:tint val="3137"/>
                  <a:invGamma/>
                </a:schemeClr>
              </a:gs>
              <a:gs pos="100000">
                <a:schemeClr val="bg1">
                  <a:alpha val="70000"/>
                </a:schemeClr>
              </a:gs>
            </a:gsLst>
            <a:lin ang="27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1033" name="Freeform 9"/>
          <p:cNvSpPr>
            <a:spLocks/>
          </p:cNvSpPr>
          <p:nvPr/>
        </p:nvSpPr>
        <p:spPr bwMode="gray">
          <a:xfrm>
            <a:off x="-4763" y="4125516"/>
            <a:ext cx="1441451" cy="1019175"/>
          </a:xfrm>
          <a:custGeom>
            <a:avLst/>
            <a:gdLst>
              <a:gd name="T0" fmla="*/ 0 w 1089"/>
              <a:gd name="T1" fmla="*/ 0 h 1100"/>
              <a:gd name="T2" fmla="*/ 0 w 1089"/>
              <a:gd name="T3" fmla="*/ 1100 h 1100"/>
              <a:gd name="T4" fmla="*/ 1089 w 1089"/>
              <a:gd name="T5" fmla="*/ 1100 h 1100"/>
              <a:gd name="T6" fmla="*/ 0 w 1089"/>
              <a:gd name="T7" fmla="*/ 0 h 11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089" h="1100">
                <a:moveTo>
                  <a:pt x="0" y="0"/>
                </a:moveTo>
                <a:cubicBezTo>
                  <a:pt x="0" y="550"/>
                  <a:pt x="0" y="1100"/>
                  <a:pt x="0" y="1100"/>
                </a:cubicBezTo>
                <a:lnTo>
                  <a:pt x="1089" y="1100"/>
                </a:lnTo>
                <a:cubicBezTo>
                  <a:pt x="1089" y="1100"/>
                  <a:pt x="596" y="865"/>
                  <a:pt x="0" y="0"/>
                </a:cubicBezTo>
                <a:close/>
              </a:path>
            </a:pathLst>
          </a:custGeom>
          <a:solidFill>
            <a:schemeClr val="folHlink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1037" name="Line 13"/>
          <p:cNvSpPr>
            <a:spLocks noChangeShapeType="1"/>
          </p:cNvSpPr>
          <p:nvPr/>
        </p:nvSpPr>
        <p:spPr bwMode="gray">
          <a:xfrm>
            <a:off x="527050" y="1"/>
            <a:ext cx="0" cy="4432697"/>
          </a:xfrm>
          <a:prstGeom prst="line">
            <a:avLst/>
          </a:prstGeom>
          <a:noFill/>
          <a:ln w="9525">
            <a:solidFill>
              <a:srgbClr val="FFFFFF">
                <a:alpha val="50000"/>
              </a:srgbClr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35001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1038" name="Line 14"/>
          <p:cNvSpPr>
            <a:spLocks noChangeShapeType="1"/>
          </p:cNvSpPr>
          <p:nvPr/>
        </p:nvSpPr>
        <p:spPr bwMode="gray">
          <a:xfrm>
            <a:off x="1677988" y="0"/>
            <a:ext cx="0" cy="5124450"/>
          </a:xfrm>
          <a:prstGeom prst="line">
            <a:avLst/>
          </a:prstGeom>
          <a:noFill/>
          <a:ln w="9525">
            <a:solidFill>
              <a:srgbClr val="FFFFFF">
                <a:alpha val="50000"/>
              </a:srgbClr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35001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1039" name="Line 15"/>
          <p:cNvSpPr>
            <a:spLocks noChangeShapeType="1"/>
          </p:cNvSpPr>
          <p:nvPr/>
        </p:nvSpPr>
        <p:spPr bwMode="gray">
          <a:xfrm>
            <a:off x="2830513" y="1"/>
            <a:ext cx="0" cy="5145881"/>
          </a:xfrm>
          <a:prstGeom prst="line">
            <a:avLst/>
          </a:prstGeom>
          <a:noFill/>
          <a:ln w="9525">
            <a:solidFill>
              <a:srgbClr val="FFFFFF">
                <a:alpha val="50000"/>
              </a:srgbClr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35001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1040" name="Line 16"/>
          <p:cNvSpPr>
            <a:spLocks noChangeShapeType="1"/>
          </p:cNvSpPr>
          <p:nvPr/>
        </p:nvSpPr>
        <p:spPr bwMode="gray">
          <a:xfrm>
            <a:off x="3983038" y="0"/>
            <a:ext cx="0" cy="5156597"/>
          </a:xfrm>
          <a:prstGeom prst="line">
            <a:avLst/>
          </a:prstGeom>
          <a:noFill/>
          <a:ln w="9525">
            <a:solidFill>
              <a:srgbClr val="FFFFFF">
                <a:alpha val="50000"/>
              </a:srgbClr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35001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1041" name="Line 17"/>
          <p:cNvSpPr>
            <a:spLocks noChangeShapeType="1"/>
          </p:cNvSpPr>
          <p:nvPr/>
        </p:nvSpPr>
        <p:spPr bwMode="gray">
          <a:xfrm>
            <a:off x="5133975" y="291704"/>
            <a:ext cx="0" cy="4864894"/>
          </a:xfrm>
          <a:prstGeom prst="line">
            <a:avLst/>
          </a:prstGeom>
          <a:noFill/>
          <a:ln w="9525">
            <a:solidFill>
              <a:srgbClr val="FFFFFF">
                <a:alpha val="50000"/>
              </a:srgbClr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35001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1042" name="Line 18"/>
          <p:cNvSpPr>
            <a:spLocks noChangeShapeType="1"/>
          </p:cNvSpPr>
          <p:nvPr/>
        </p:nvSpPr>
        <p:spPr bwMode="gray">
          <a:xfrm>
            <a:off x="6286500" y="464344"/>
            <a:ext cx="0" cy="4692254"/>
          </a:xfrm>
          <a:prstGeom prst="line">
            <a:avLst/>
          </a:prstGeom>
          <a:noFill/>
          <a:ln w="9525">
            <a:solidFill>
              <a:srgbClr val="FFFFFF">
                <a:alpha val="50000"/>
              </a:srgbClr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35001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1043" name="Line 19"/>
          <p:cNvSpPr>
            <a:spLocks noChangeShapeType="1"/>
          </p:cNvSpPr>
          <p:nvPr/>
        </p:nvSpPr>
        <p:spPr bwMode="gray">
          <a:xfrm>
            <a:off x="7439025" y="579835"/>
            <a:ext cx="0" cy="4576763"/>
          </a:xfrm>
          <a:prstGeom prst="line">
            <a:avLst/>
          </a:prstGeom>
          <a:noFill/>
          <a:ln w="9525">
            <a:solidFill>
              <a:srgbClr val="FFFFFF">
                <a:alpha val="50000"/>
              </a:srgbClr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35001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1044" name="Line 20"/>
          <p:cNvSpPr>
            <a:spLocks noChangeShapeType="1"/>
          </p:cNvSpPr>
          <p:nvPr/>
        </p:nvSpPr>
        <p:spPr bwMode="gray">
          <a:xfrm>
            <a:off x="8591550" y="675085"/>
            <a:ext cx="0" cy="4481513"/>
          </a:xfrm>
          <a:prstGeom prst="line">
            <a:avLst/>
          </a:prstGeom>
          <a:noFill/>
          <a:ln w="9525">
            <a:solidFill>
              <a:srgbClr val="FFFFFF">
                <a:alpha val="50000"/>
              </a:srgbClr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35001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1046" name="Line 22"/>
          <p:cNvSpPr>
            <a:spLocks noChangeShapeType="1"/>
          </p:cNvSpPr>
          <p:nvPr/>
        </p:nvSpPr>
        <p:spPr bwMode="gray">
          <a:xfrm rot="5400000">
            <a:off x="2595563" y="-2281238"/>
            <a:ext cx="0" cy="5191125"/>
          </a:xfrm>
          <a:prstGeom prst="line">
            <a:avLst/>
          </a:prstGeom>
          <a:noFill/>
          <a:ln w="9525">
            <a:solidFill>
              <a:srgbClr val="FFFFFF">
                <a:alpha val="50000"/>
              </a:srgbClr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35001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1047" name="Line 23"/>
          <p:cNvSpPr>
            <a:spLocks noChangeShapeType="1"/>
          </p:cNvSpPr>
          <p:nvPr/>
        </p:nvSpPr>
        <p:spPr bwMode="gray">
          <a:xfrm rot="5400000">
            <a:off x="4578350" y="-3422253"/>
            <a:ext cx="0" cy="9156700"/>
          </a:xfrm>
          <a:prstGeom prst="line">
            <a:avLst/>
          </a:prstGeom>
          <a:noFill/>
          <a:ln w="9525">
            <a:solidFill>
              <a:srgbClr val="FFFFFF">
                <a:alpha val="50000"/>
              </a:srgbClr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35001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1048" name="Line 24"/>
          <p:cNvSpPr>
            <a:spLocks noChangeShapeType="1"/>
          </p:cNvSpPr>
          <p:nvPr/>
        </p:nvSpPr>
        <p:spPr bwMode="gray">
          <a:xfrm rot="5400000">
            <a:off x="4578350" y="-2579290"/>
            <a:ext cx="0" cy="9156700"/>
          </a:xfrm>
          <a:prstGeom prst="line">
            <a:avLst/>
          </a:prstGeom>
          <a:noFill/>
          <a:ln w="9525">
            <a:solidFill>
              <a:srgbClr val="FFFFFF">
                <a:alpha val="50000"/>
              </a:srgbClr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35001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1049" name="Line 25"/>
          <p:cNvSpPr>
            <a:spLocks noChangeShapeType="1"/>
          </p:cNvSpPr>
          <p:nvPr/>
        </p:nvSpPr>
        <p:spPr bwMode="gray">
          <a:xfrm rot="5400000">
            <a:off x="4579938" y="-1735931"/>
            <a:ext cx="0" cy="9153525"/>
          </a:xfrm>
          <a:prstGeom prst="line">
            <a:avLst/>
          </a:prstGeom>
          <a:noFill/>
          <a:ln w="9525">
            <a:solidFill>
              <a:srgbClr val="FFFFFF">
                <a:alpha val="50000"/>
              </a:srgbClr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35001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1050" name="Line 26"/>
          <p:cNvSpPr>
            <a:spLocks noChangeShapeType="1"/>
          </p:cNvSpPr>
          <p:nvPr/>
        </p:nvSpPr>
        <p:spPr bwMode="gray">
          <a:xfrm rot="5400000">
            <a:off x="4579938" y="-892969"/>
            <a:ext cx="0" cy="9153525"/>
          </a:xfrm>
          <a:prstGeom prst="line">
            <a:avLst/>
          </a:prstGeom>
          <a:noFill/>
          <a:ln w="9525">
            <a:solidFill>
              <a:srgbClr val="FFFFFF">
                <a:alpha val="50000"/>
              </a:srgbClr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35001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1051" name="Line 27"/>
          <p:cNvSpPr>
            <a:spLocks noChangeShapeType="1"/>
          </p:cNvSpPr>
          <p:nvPr/>
        </p:nvSpPr>
        <p:spPr bwMode="gray">
          <a:xfrm rot="5400000">
            <a:off x="4905376" y="315119"/>
            <a:ext cx="0" cy="8423275"/>
          </a:xfrm>
          <a:prstGeom prst="line">
            <a:avLst/>
          </a:prstGeom>
          <a:noFill/>
          <a:ln w="9525">
            <a:solidFill>
              <a:srgbClr val="FFFFFF">
                <a:alpha val="50000"/>
              </a:srgbClr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35001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1052" name="Rectangle 28"/>
          <p:cNvSpPr>
            <a:spLocks noChangeArrowheads="1"/>
          </p:cNvSpPr>
          <p:nvPr/>
        </p:nvSpPr>
        <p:spPr bwMode="gray">
          <a:xfrm>
            <a:off x="4005263" y="2019300"/>
            <a:ext cx="1128712" cy="809625"/>
          </a:xfrm>
          <a:prstGeom prst="rect">
            <a:avLst/>
          </a:prstGeom>
          <a:solidFill>
            <a:srgbClr val="FFFFFF">
              <a:alpha val="2500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IN"/>
          </a:p>
        </p:txBody>
      </p:sp>
      <p:sp>
        <p:nvSpPr>
          <p:cNvPr id="1053" name="Rectangle 29"/>
          <p:cNvSpPr>
            <a:spLocks noChangeArrowheads="1"/>
          </p:cNvSpPr>
          <p:nvPr/>
        </p:nvSpPr>
        <p:spPr bwMode="gray">
          <a:xfrm>
            <a:off x="7459664" y="3702844"/>
            <a:ext cx="1120775" cy="809625"/>
          </a:xfrm>
          <a:prstGeom prst="rect">
            <a:avLst/>
          </a:prstGeom>
          <a:solidFill>
            <a:srgbClr val="FFFFFF">
              <a:alpha val="3000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IN"/>
          </a:p>
        </p:txBody>
      </p:sp>
      <p:sp>
        <p:nvSpPr>
          <p:cNvPr id="1054" name="Rectangle 30"/>
          <p:cNvSpPr>
            <a:spLocks noChangeArrowheads="1"/>
          </p:cNvSpPr>
          <p:nvPr/>
        </p:nvSpPr>
        <p:spPr bwMode="gray">
          <a:xfrm>
            <a:off x="549276" y="2856310"/>
            <a:ext cx="1128713" cy="809625"/>
          </a:xfrm>
          <a:prstGeom prst="rect">
            <a:avLst/>
          </a:prstGeom>
          <a:solidFill>
            <a:srgbClr val="FFFFFF">
              <a:alpha val="2000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IN"/>
          </a:p>
        </p:txBody>
      </p:sp>
      <p:sp>
        <p:nvSpPr>
          <p:cNvPr id="1055" name="Rectangle 31"/>
          <p:cNvSpPr>
            <a:spLocks noChangeArrowheads="1"/>
          </p:cNvSpPr>
          <p:nvPr/>
        </p:nvSpPr>
        <p:spPr bwMode="gray">
          <a:xfrm>
            <a:off x="6307138" y="4548188"/>
            <a:ext cx="1128712" cy="597694"/>
          </a:xfrm>
          <a:prstGeom prst="rect">
            <a:avLst/>
          </a:prstGeom>
          <a:solidFill>
            <a:srgbClr val="FFFFFF">
              <a:alpha val="2000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IN"/>
          </a:p>
        </p:txBody>
      </p:sp>
      <p:sp>
        <p:nvSpPr>
          <p:cNvPr id="1056" name="Rectangle 32"/>
          <p:cNvSpPr>
            <a:spLocks noChangeArrowheads="1"/>
          </p:cNvSpPr>
          <p:nvPr/>
        </p:nvSpPr>
        <p:spPr bwMode="gray">
          <a:xfrm>
            <a:off x="2846388" y="0"/>
            <a:ext cx="1128712" cy="303610"/>
          </a:xfrm>
          <a:prstGeom prst="rect">
            <a:avLst/>
          </a:prstGeom>
          <a:solidFill>
            <a:srgbClr val="FFFFFF">
              <a:alpha val="39999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IN"/>
          </a:p>
        </p:txBody>
      </p:sp>
      <p:sp>
        <p:nvSpPr>
          <p:cNvPr id="1057" name="Rectangle 33"/>
          <p:cNvSpPr>
            <a:spLocks noChangeArrowheads="1"/>
          </p:cNvSpPr>
          <p:nvPr/>
        </p:nvSpPr>
        <p:spPr bwMode="gray">
          <a:xfrm>
            <a:off x="2852739" y="3704035"/>
            <a:ext cx="1120775" cy="809625"/>
          </a:xfrm>
          <a:prstGeom prst="rect">
            <a:avLst/>
          </a:prstGeom>
          <a:solidFill>
            <a:srgbClr val="FFFFFF">
              <a:alpha val="3000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IN"/>
          </a:p>
        </p:txBody>
      </p:sp>
      <p:sp>
        <p:nvSpPr>
          <p:cNvPr id="1058" name="Rectangle 34"/>
          <p:cNvSpPr>
            <a:spLocks noChangeArrowheads="1"/>
          </p:cNvSpPr>
          <p:nvPr/>
        </p:nvSpPr>
        <p:spPr bwMode="gray">
          <a:xfrm>
            <a:off x="6300789" y="1175147"/>
            <a:ext cx="1120775" cy="809625"/>
          </a:xfrm>
          <a:prstGeom prst="rect">
            <a:avLst/>
          </a:prstGeom>
          <a:solidFill>
            <a:srgbClr val="FFFFFF">
              <a:alpha val="3000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IN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gray">
          <a:xfrm>
            <a:off x="457200" y="1200151"/>
            <a:ext cx="8229600" cy="33944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 smtClean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gray">
          <a:xfrm>
            <a:off x="457200" y="4683919"/>
            <a:ext cx="2133600" cy="357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/>
            </a:lvl1pPr>
          </a:lstStyle>
          <a:p>
            <a:endParaRPr lang="en-IN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gray">
          <a:xfrm>
            <a:off x="3124200" y="4683919"/>
            <a:ext cx="2895600" cy="357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IN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gray">
          <a:xfrm>
            <a:off x="6553200" y="4683919"/>
            <a:ext cx="2133600" cy="357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8FFA68A7-7087-486C-B5A8-8AA03A7F7AF2}" type="slidenum">
              <a:rPr lang="en-IN"/>
              <a:pPr/>
              <a:t>‹#›</a:t>
            </a:fld>
            <a:endParaRPr lang="en-IN"/>
          </a:p>
        </p:txBody>
      </p:sp>
      <p:sp>
        <p:nvSpPr>
          <p:cNvPr id="1060" name="Freeform 36"/>
          <p:cNvSpPr>
            <a:spLocks/>
          </p:cNvSpPr>
          <p:nvPr/>
        </p:nvSpPr>
        <p:spPr bwMode="gray">
          <a:xfrm>
            <a:off x="4041775" y="1"/>
            <a:ext cx="5105400" cy="554831"/>
          </a:xfrm>
          <a:custGeom>
            <a:avLst/>
            <a:gdLst>
              <a:gd name="T0" fmla="*/ 3130 w 3130"/>
              <a:gd name="T1" fmla="*/ 453 h 453"/>
              <a:gd name="T2" fmla="*/ 3130 w 3130"/>
              <a:gd name="T3" fmla="*/ 0 h 453"/>
              <a:gd name="T4" fmla="*/ 0 w 3130"/>
              <a:gd name="T5" fmla="*/ 0 h 453"/>
              <a:gd name="T6" fmla="*/ 3130 w 3130"/>
              <a:gd name="T7" fmla="*/ 453 h 45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3130" h="453">
                <a:moveTo>
                  <a:pt x="3130" y="453"/>
                </a:moveTo>
                <a:cubicBezTo>
                  <a:pt x="3130" y="226"/>
                  <a:pt x="3130" y="0"/>
                  <a:pt x="3130" y="0"/>
                </a:cubicBezTo>
                <a:lnTo>
                  <a:pt x="0" y="0"/>
                </a:lnTo>
                <a:cubicBezTo>
                  <a:pt x="0" y="0"/>
                  <a:pt x="1298" y="389"/>
                  <a:pt x="3130" y="453"/>
                </a:cubicBezTo>
                <a:close/>
              </a:path>
            </a:pathLst>
          </a:custGeom>
          <a:solidFill>
            <a:schemeClr val="hlink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black">
          <a:xfrm>
            <a:off x="457200" y="244079"/>
            <a:ext cx="8229600" cy="695325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rgbClr val="FFFFFF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IN" smtClean="0"/>
          </a:p>
        </p:txBody>
      </p:sp>
      <p:pic>
        <p:nvPicPr>
          <p:cNvPr id="1061" name="Picture 37" descr="water"/>
          <p:cNvPicPr>
            <a:picLocks noChangeAspect="1" noChangeArrowheads="1"/>
          </p:cNvPicPr>
          <p:nvPr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409" t="16374" b="27486"/>
          <a:stretch>
            <a:fillRect/>
          </a:stretch>
        </p:blipFill>
        <p:spPr bwMode="gray">
          <a:xfrm rot="786797">
            <a:off x="6629401" y="-285750"/>
            <a:ext cx="2417763" cy="14966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62" name="Picture 38" descr="3"/>
          <p:cNvPicPr>
            <a:picLocks noChangeAspect="1" noChangeArrowheads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gray">
          <a:xfrm rot="20740733" flipH="1">
            <a:off x="49213" y="4294585"/>
            <a:ext cx="1223962" cy="1028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0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0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8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9" dur="1000" fill="hold"/>
                                        <p:tgtEl>
                                          <p:spTgt spid="106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  <p:set>
                                      <p:cBhvr>
                                        <p:cTn id="20" dur="1000" fill="hold"/>
                                        <p:tgtEl>
                                          <p:spTgt spid="106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1" dur="1000" fill="hold"/>
                                        <p:tgtEl>
                                          <p:spTgt spid="106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" presetClass="emph" presetSubtype="2" fill="hold" nodeType="withEffect">
                                  <p:stCondLst>
                                    <p:cond delay="700"/>
                                  </p:stCondLst>
                                  <p:childTnLst>
                                    <p:animClr clrSpc="rgb" dir="cw">
                                      <p:cBhvr>
                                        <p:cTn id="23" dur="1000" fill="hold"/>
                                        <p:tgtEl>
                                          <p:spTgt spid="103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  <p:set>
                                      <p:cBhvr>
                                        <p:cTn id="24" dur="1000" fill="hold"/>
                                        <p:tgtEl>
                                          <p:spTgt spid="103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5" dur="1000" fill="hold"/>
                                        <p:tgtEl>
                                          <p:spTgt spid="103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3" grpId="0" animBg="1"/>
      <p:bldP spid="1060" grpId="0" animBg="1"/>
      <p:bldP spid="1026" grpId="0"/>
    </p:bldLst>
  </p:timing>
  <p:txStyles>
    <p:titleStyle>
      <a:lvl1pPr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2585" y="183108"/>
            <a:ext cx="9589431" cy="4752528"/>
          </a:xfrm>
        </p:spPr>
        <p:txBody>
          <a:bodyPr/>
          <a:lstStyle/>
          <a:p>
            <a:pPr marL="0" indent="0" algn="just">
              <a:buNone/>
            </a:pPr>
            <a:r>
              <a:rPr lang="en-IN" sz="1800" dirty="0">
                <a:latin typeface="Times New Roman" pitchFamily="18" charset="0"/>
                <a:cs typeface="Times New Roman" pitchFamily="18" charset="0"/>
              </a:rPr>
              <a:t>You are a senior professor of a department in a Central University. Over the years you</a:t>
            </a:r>
          </a:p>
          <a:p>
            <a:pPr marL="0" indent="0" algn="just">
              <a:buNone/>
            </a:pPr>
            <a:r>
              <a:rPr lang="en-IN" sz="1800" dirty="0">
                <a:latin typeface="Times New Roman" pitchFamily="18" charset="0"/>
                <a:cs typeface="Times New Roman" pitchFamily="18" charset="0"/>
              </a:rPr>
              <a:t>have worked with and supervised candidates from a variety of backgrounds. In fact,</a:t>
            </a:r>
          </a:p>
          <a:p>
            <a:pPr marL="0" indent="0" algn="just">
              <a:buNone/>
            </a:pPr>
            <a:r>
              <a:rPr lang="en-IN" sz="1800" dirty="0">
                <a:latin typeface="Times New Roman" pitchFamily="18" charset="0"/>
                <a:cs typeface="Times New Roman" pitchFamily="18" charset="0"/>
              </a:rPr>
              <a:t>candidates are eager to work under you because of your inclusive and compassionate way of</a:t>
            </a:r>
          </a:p>
          <a:p>
            <a:pPr marL="0" indent="0" algn="just">
              <a:buNone/>
            </a:pPr>
            <a:r>
              <a:rPr lang="en-IN" sz="1800" dirty="0">
                <a:latin typeface="Times New Roman" pitchFamily="18" charset="0"/>
                <a:cs typeface="Times New Roman" pitchFamily="18" charset="0"/>
              </a:rPr>
              <a:t>handling things. Mr. X is a blind candidate and is pursuing his Ph.D. under your supervision</a:t>
            </a:r>
          </a:p>
          <a:p>
            <a:pPr marL="0" indent="0" algn="just">
              <a:buNone/>
            </a:pPr>
            <a:r>
              <a:rPr lang="en-IN" sz="1800" dirty="0">
                <a:latin typeface="Times New Roman" pitchFamily="18" charset="0"/>
                <a:cs typeface="Times New Roman" pitchFamily="18" charset="0"/>
              </a:rPr>
              <a:t>for the last 3 years. You have seen him working consistently very hard and sincerely. He</a:t>
            </a:r>
          </a:p>
          <a:p>
            <a:pPr marL="0" indent="0" algn="just">
              <a:buNone/>
            </a:pPr>
            <a:r>
              <a:rPr lang="en-IN" sz="1800" dirty="0">
                <a:latin typeface="Times New Roman" pitchFamily="18" charset="0"/>
                <a:cs typeface="Times New Roman" pitchFamily="18" charset="0"/>
              </a:rPr>
              <a:t>belongs to an economically deprived background and has already exhausted all his</a:t>
            </a:r>
          </a:p>
          <a:p>
            <a:pPr marL="0" indent="0" algn="just">
              <a:buNone/>
            </a:pPr>
            <a:r>
              <a:rPr lang="en-IN" sz="1800" dirty="0">
                <a:latin typeface="Times New Roman" pitchFamily="18" charset="0"/>
                <a:cs typeface="Times New Roman" pitchFamily="18" charset="0"/>
              </a:rPr>
              <a:t>resources in this pursuit. You want </a:t>
            </a:r>
            <a:r>
              <a:rPr lang="en-IN" sz="1800" dirty="0" err="1">
                <a:latin typeface="Times New Roman" pitchFamily="18" charset="0"/>
                <a:cs typeface="Times New Roman" pitchFamily="18" charset="0"/>
              </a:rPr>
              <a:t>Mr.X</a:t>
            </a:r>
            <a:r>
              <a:rPr lang="en-IN" sz="1800" dirty="0">
                <a:latin typeface="Times New Roman" pitchFamily="18" charset="0"/>
                <a:cs typeface="Times New Roman" pitchFamily="18" charset="0"/>
              </a:rPr>
              <a:t> to complete his Ph.D. on time and help him find a</a:t>
            </a:r>
          </a:p>
          <a:p>
            <a:pPr marL="0" indent="0" algn="just">
              <a:buNone/>
            </a:pPr>
            <a:r>
              <a:rPr lang="en-IN" sz="1800" dirty="0">
                <a:latin typeface="Times New Roman" pitchFamily="18" charset="0"/>
                <a:cs typeface="Times New Roman" pitchFamily="18" charset="0"/>
              </a:rPr>
              <a:t>good job. He has recently submitted his final thesis after 3 years of course work. You are</a:t>
            </a:r>
          </a:p>
          <a:p>
            <a:pPr marL="0" indent="0" algn="just">
              <a:buNone/>
            </a:pPr>
            <a:r>
              <a:rPr lang="en-IN" sz="1800" dirty="0">
                <a:latin typeface="Times New Roman" pitchFamily="18" charset="0"/>
                <a:cs typeface="Times New Roman" pitchFamily="18" charset="0"/>
              </a:rPr>
              <a:t>known to be strict as far as the rules of the University and quality of research work is</a:t>
            </a:r>
          </a:p>
          <a:p>
            <a:pPr marL="0" indent="0" algn="just">
              <a:buNone/>
            </a:pPr>
            <a:r>
              <a:rPr lang="en-IN" sz="1800" dirty="0">
                <a:latin typeface="Times New Roman" pitchFamily="18" charset="0"/>
                <a:cs typeface="Times New Roman" pitchFamily="18" charset="0"/>
              </a:rPr>
              <a:t>concerned. While reviewing the thesis you notice that a significant part of the final thesis</a:t>
            </a:r>
          </a:p>
          <a:p>
            <a:pPr marL="0" indent="0" algn="just">
              <a:buNone/>
            </a:pPr>
            <a:r>
              <a:rPr lang="en-IN" sz="1800" dirty="0">
                <a:latin typeface="Times New Roman" pitchFamily="18" charset="0"/>
                <a:cs typeface="Times New Roman" pitchFamily="18" charset="0"/>
              </a:rPr>
              <a:t>has been plagiarized, well above the permissible limit. This is against the policies and rules</a:t>
            </a:r>
          </a:p>
          <a:p>
            <a:pPr marL="0" indent="0" algn="just">
              <a:buNone/>
            </a:pPr>
            <a:r>
              <a:rPr lang="en-IN" sz="1800" dirty="0">
                <a:latin typeface="Times New Roman" pitchFamily="18" charset="0"/>
                <a:cs typeface="Times New Roman" pitchFamily="18" charset="0"/>
              </a:rPr>
              <a:t>of the University. If the external evaluators recognise the duplication in thesis with any other</a:t>
            </a:r>
          </a:p>
          <a:p>
            <a:pPr marL="0" indent="0" algn="just">
              <a:buNone/>
            </a:pPr>
            <a:r>
              <a:rPr lang="en-IN" sz="1800" dirty="0">
                <a:latin typeface="Times New Roman" pitchFamily="18" charset="0"/>
                <a:cs typeface="Times New Roman" pitchFamily="18" charset="0"/>
              </a:rPr>
              <a:t>existing body of work, then it can also affect your reputation.</a:t>
            </a:r>
            <a:endParaRPr lang="en-IN" sz="1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531394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50577" y="123478"/>
            <a:ext cx="8229600" cy="695325"/>
          </a:xfrm>
        </p:spPr>
        <p:txBody>
          <a:bodyPr/>
          <a:lstStyle/>
          <a:p>
            <a:pPr marL="0" indent="0">
              <a:buNone/>
            </a:pPr>
            <a:r>
              <a:rPr lang="en-IN" sz="2400" dirty="0" smtClean="0">
                <a:latin typeface="Times New Roman" pitchFamily="18" charset="0"/>
                <a:cs typeface="Times New Roman" pitchFamily="18" charset="0"/>
              </a:rPr>
              <a:t>Conclusion:</a:t>
            </a:r>
            <a:endParaRPr lang="en-IN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54041" y="831393"/>
            <a:ext cx="7398280" cy="4374486"/>
          </a:xfrm>
        </p:spPr>
        <p:txBody>
          <a:bodyPr/>
          <a:lstStyle/>
          <a:p>
            <a:pPr algn="just"/>
            <a:r>
              <a:rPr lang="en-IN" sz="2400" dirty="0" smtClean="0">
                <a:latin typeface="Times New Roman" pitchFamily="18" charset="0"/>
                <a:cs typeface="Times New Roman" pitchFamily="18" charset="0"/>
              </a:rPr>
              <a:t>In cases of conflict between institutional norms and compassion for weaker section of society, a balanced approach should be adopted.</a:t>
            </a:r>
            <a:r>
              <a:rPr lang="en-IN" sz="2400" dirty="0">
                <a:latin typeface="Times New Roman" pitchFamily="18" charset="0"/>
                <a:cs typeface="Times New Roman" pitchFamily="18" charset="0"/>
              </a:rPr>
              <a:t> </a:t>
            </a:r>
            <a:endParaRPr lang="en-IN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IN" sz="2400" dirty="0" smtClean="0">
                <a:latin typeface="Times New Roman" pitchFamily="18" charset="0"/>
                <a:cs typeface="Times New Roman" pitchFamily="18" charset="0"/>
              </a:rPr>
              <a:t>Preferential treatment of weaker section will help in their mainstreaming and creation of egalitarian society.</a:t>
            </a:r>
          </a:p>
          <a:p>
            <a:pPr algn="just"/>
            <a:r>
              <a:rPr lang="en-IN" sz="2400" dirty="0" smtClean="0">
                <a:latin typeface="Times New Roman" pitchFamily="18" charset="0"/>
                <a:cs typeface="Times New Roman" pitchFamily="18" charset="0"/>
              </a:rPr>
              <a:t>In this case by helping Mr X to finish his thesis I will be able to reconcile my compassion and professional ethics.</a:t>
            </a: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72400" y="4171900"/>
            <a:ext cx="971600" cy="97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806745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2585" y="183108"/>
            <a:ext cx="9589431" cy="4752528"/>
          </a:xfrm>
        </p:spPr>
        <p:txBody>
          <a:bodyPr/>
          <a:lstStyle/>
          <a:p>
            <a:pPr marL="0" indent="0" algn="just">
              <a:buNone/>
            </a:pPr>
            <a:r>
              <a:rPr lang="en-IN" sz="1800" dirty="0">
                <a:latin typeface="Times New Roman" pitchFamily="18" charset="0"/>
                <a:cs typeface="Times New Roman" pitchFamily="18" charset="0"/>
              </a:rPr>
              <a:t>a) Indicate the values at conflict in this case.</a:t>
            </a:r>
          </a:p>
          <a:p>
            <a:pPr marL="0" indent="0" algn="just">
              <a:buNone/>
            </a:pPr>
            <a:r>
              <a:rPr lang="en-IN" sz="1800" dirty="0">
                <a:latin typeface="Times New Roman" pitchFamily="18" charset="0"/>
                <a:cs typeface="Times New Roman" pitchFamily="18" charset="0"/>
              </a:rPr>
              <a:t>b) Consider these options.</a:t>
            </a:r>
          </a:p>
          <a:p>
            <a:pPr marL="0" indent="0" algn="just">
              <a:buNone/>
            </a:pPr>
            <a:r>
              <a:rPr lang="en-IN" sz="1800" dirty="0">
                <a:latin typeface="Times New Roman" pitchFamily="18" charset="0"/>
                <a:cs typeface="Times New Roman" pitchFamily="18" charset="0"/>
              </a:rPr>
              <a:t>1. Considering that rules and regulation in the submission of thesis do not give any</a:t>
            </a:r>
          </a:p>
          <a:p>
            <a:pPr marL="0" indent="0" algn="just">
              <a:buNone/>
            </a:pPr>
            <a:r>
              <a:rPr lang="en-IN" sz="1800" dirty="0">
                <a:latin typeface="Times New Roman" pitchFamily="18" charset="0"/>
                <a:cs typeface="Times New Roman" pitchFamily="18" charset="0"/>
              </a:rPr>
              <a:t>relaxation in the quality of the work to a disabled candidate, you become</a:t>
            </a:r>
          </a:p>
          <a:p>
            <a:pPr marL="0" indent="0" algn="just">
              <a:buNone/>
            </a:pPr>
            <a:r>
              <a:rPr lang="en-IN" sz="1800" dirty="0">
                <a:latin typeface="Times New Roman" pitchFamily="18" charset="0"/>
                <a:cs typeface="Times New Roman" pitchFamily="18" charset="0"/>
              </a:rPr>
              <a:t>compassionate and overlook the breach.</a:t>
            </a:r>
          </a:p>
          <a:p>
            <a:pPr marL="0" indent="0" algn="just">
              <a:buNone/>
            </a:pPr>
            <a:r>
              <a:rPr lang="en-IN" sz="1800" dirty="0">
                <a:latin typeface="Times New Roman" pitchFamily="18" charset="0"/>
                <a:cs typeface="Times New Roman" pitchFamily="18" charset="0"/>
              </a:rPr>
              <a:t>2. Pursue the matter strictly and reject the thesis as any level of plagiarism cannot be</a:t>
            </a:r>
          </a:p>
          <a:p>
            <a:pPr marL="0" indent="0" algn="just">
              <a:buNone/>
            </a:pPr>
            <a:r>
              <a:rPr lang="en-IN" sz="1800" dirty="0">
                <a:latin typeface="Times New Roman" pitchFamily="18" charset="0"/>
                <a:cs typeface="Times New Roman" pitchFamily="18" charset="0"/>
              </a:rPr>
              <a:t>tolerated.</a:t>
            </a:r>
          </a:p>
          <a:p>
            <a:pPr marL="0" indent="0" algn="just">
              <a:buNone/>
            </a:pPr>
            <a:r>
              <a:rPr lang="en-IN" sz="1800" dirty="0">
                <a:latin typeface="Times New Roman" pitchFamily="18" charset="0"/>
                <a:cs typeface="Times New Roman" pitchFamily="18" charset="0"/>
              </a:rPr>
              <a:t>Evaluate each of these options and suggest how would you respond to this situation, giving</a:t>
            </a:r>
          </a:p>
          <a:p>
            <a:pPr marL="0" indent="0" algn="just">
              <a:buNone/>
            </a:pPr>
            <a:r>
              <a:rPr lang="en-IN" sz="1800" dirty="0">
                <a:latin typeface="Times New Roman" pitchFamily="18" charset="0"/>
                <a:cs typeface="Times New Roman" pitchFamily="18" charset="0"/>
              </a:rPr>
              <a:t>reasons.</a:t>
            </a:r>
            <a:endParaRPr lang="en-IN" sz="1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07019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3129" y="10501"/>
            <a:ext cx="8229600" cy="695325"/>
          </a:xfrm>
        </p:spPr>
        <p:txBody>
          <a:bodyPr/>
          <a:lstStyle/>
          <a:p>
            <a:r>
              <a:rPr lang="en-IN" sz="3600" dirty="0" smtClean="0">
                <a:latin typeface="Times New Roman" pitchFamily="18" charset="0"/>
                <a:cs typeface="Times New Roman" pitchFamily="18" charset="0"/>
              </a:rPr>
              <a:t>Approach:</a:t>
            </a:r>
            <a:endParaRPr lang="en-IN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79512" y="627534"/>
            <a:ext cx="2808312" cy="4374486"/>
          </a:xfrm>
          <a:noFill/>
          <a:ln w="25400">
            <a:solidFill>
              <a:schemeClr val="accent1"/>
            </a:solidFill>
          </a:ln>
        </p:spPr>
        <p:txBody>
          <a:bodyPr/>
          <a:lstStyle/>
          <a:p>
            <a:pPr marL="0" indent="0" algn="ctr">
              <a:buNone/>
            </a:pPr>
            <a:r>
              <a:rPr lang="en-IN" sz="2400" b="1" dirty="0" smtClean="0">
                <a:latin typeface="Times New Roman" pitchFamily="18" charset="0"/>
                <a:cs typeface="Times New Roman" pitchFamily="18" charset="0"/>
              </a:rPr>
              <a:t>Page 1</a:t>
            </a:r>
            <a:endParaRPr lang="en-IN" sz="24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IN" sz="2400" dirty="0" smtClean="0">
                <a:latin typeface="Times New Roman" pitchFamily="18" charset="0"/>
                <a:cs typeface="Times New Roman" pitchFamily="18" charset="0"/>
              </a:rPr>
              <a:t>Identify stakeholders.</a:t>
            </a:r>
          </a:p>
          <a:p>
            <a:pPr marL="0" indent="0">
              <a:buNone/>
            </a:pPr>
            <a:endParaRPr lang="en-IN" sz="24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en-IN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IN" sz="2400" dirty="0">
                <a:latin typeface="Times New Roman" pitchFamily="18" charset="0"/>
                <a:cs typeface="Times New Roman" pitchFamily="18" charset="0"/>
              </a:rPr>
              <a:t>Explain crux of the matter.</a:t>
            </a:r>
          </a:p>
          <a:p>
            <a:pPr marL="0" indent="0">
              <a:buNone/>
            </a:pPr>
            <a:endParaRPr lang="en-IN" sz="24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en-IN" sz="2400" dirty="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72400" y="4171900"/>
            <a:ext cx="971600" cy="97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Content Placeholder 4"/>
          <p:cNvSpPr txBox="1">
            <a:spLocks/>
          </p:cNvSpPr>
          <p:nvPr/>
        </p:nvSpPr>
        <p:spPr bwMode="gray">
          <a:xfrm>
            <a:off x="3073804" y="636974"/>
            <a:ext cx="2808312" cy="4374486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algn="ctr">
              <a:buFontTx/>
              <a:buNone/>
            </a:pPr>
            <a:r>
              <a:rPr lang="en-IN" sz="2400" b="1" kern="0" dirty="0" smtClean="0">
                <a:latin typeface="Times New Roman" pitchFamily="18" charset="0"/>
                <a:cs typeface="Times New Roman" pitchFamily="18" charset="0"/>
              </a:rPr>
              <a:t>Page 2.</a:t>
            </a:r>
            <a:endParaRPr lang="en-IN" sz="2400" kern="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IN" sz="2400" kern="0" dirty="0" smtClean="0"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en-IN" sz="2400" kern="0" dirty="0" smtClean="0">
                <a:latin typeface="Times New Roman" pitchFamily="18" charset="0"/>
                <a:cs typeface="Times New Roman" pitchFamily="18" charset="0"/>
              </a:rPr>
              <a:t>Values at conflict</a:t>
            </a:r>
            <a:endParaRPr lang="en-IN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en-IN" sz="24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en-IN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en-IN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IN" sz="2400" dirty="0" smtClean="0">
                <a:latin typeface="Times New Roman" pitchFamily="18" charset="0"/>
                <a:cs typeface="Times New Roman" pitchFamily="18" charset="0"/>
              </a:rPr>
              <a:t>4. Different alternatives merit demerit.</a:t>
            </a:r>
          </a:p>
        </p:txBody>
      </p:sp>
      <p:sp>
        <p:nvSpPr>
          <p:cNvPr id="8" name="Content Placeholder 4"/>
          <p:cNvSpPr txBox="1">
            <a:spLocks/>
          </p:cNvSpPr>
          <p:nvPr/>
        </p:nvSpPr>
        <p:spPr bwMode="gray">
          <a:xfrm>
            <a:off x="6108902" y="632382"/>
            <a:ext cx="2808312" cy="4374486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algn="ctr">
              <a:buFontTx/>
              <a:buNone/>
            </a:pPr>
            <a:r>
              <a:rPr lang="en-IN" sz="2400" b="1" kern="0" dirty="0" smtClean="0">
                <a:latin typeface="Times New Roman" pitchFamily="18" charset="0"/>
                <a:cs typeface="Times New Roman" pitchFamily="18" charset="0"/>
              </a:rPr>
              <a:t>Page 3</a:t>
            </a:r>
          </a:p>
          <a:p>
            <a:pPr marL="0" indent="0">
              <a:buFontTx/>
              <a:buNone/>
            </a:pPr>
            <a:r>
              <a:rPr lang="en-IN" sz="2400" kern="0" dirty="0">
                <a:latin typeface="Times New Roman" pitchFamily="18" charset="0"/>
                <a:cs typeface="Times New Roman" pitchFamily="18" charset="0"/>
              </a:rPr>
              <a:t>5</a:t>
            </a:r>
            <a:r>
              <a:rPr lang="en-IN" sz="2400" kern="0" dirty="0" smtClean="0">
                <a:latin typeface="Times New Roman" pitchFamily="18" charset="0"/>
                <a:cs typeface="Times New Roman" pitchFamily="18" charset="0"/>
              </a:rPr>
              <a:t>. Option I choose and justification.</a:t>
            </a:r>
          </a:p>
          <a:p>
            <a:pPr marL="0" indent="0">
              <a:buFontTx/>
              <a:buNone/>
            </a:pPr>
            <a:endParaRPr lang="en-IN" sz="2400" kern="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FontTx/>
              <a:buNone/>
            </a:pPr>
            <a:endParaRPr lang="en-IN" sz="2400" kern="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FontTx/>
              <a:buNone/>
            </a:pPr>
            <a:endParaRPr lang="en-IN" sz="2400" kern="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FontTx/>
              <a:buNone/>
            </a:pPr>
            <a:r>
              <a:rPr lang="en-IN" sz="2400" kern="0" dirty="0">
                <a:latin typeface="Times New Roman" pitchFamily="18" charset="0"/>
                <a:cs typeface="Times New Roman" pitchFamily="18" charset="0"/>
              </a:rPr>
              <a:t>6</a:t>
            </a:r>
            <a:r>
              <a:rPr lang="en-IN" sz="2400" kern="0" dirty="0" smtClean="0">
                <a:latin typeface="Times New Roman" pitchFamily="18" charset="0"/>
                <a:cs typeface="Times New Roman" pitchFamily="18" charset="0"/>
              </a:rPr>
              <a:t>. conclude. </a:t>
            </a:r>
            <a:endParaRPr lang="en-IN" sz="2400" kern="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326514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3129" y="-92546"/>
            <a:ext cx="8229600" cy="695325"/>
          </a:xfrm>
        </p:spPr>
        <p:txBody>
          <a:bodyPr/>
          <a:lstStyle/>
          <a:p>
            <a:r>
              <a:rPr lang="en-IN" sz="2800" dirty="0" smtClean="0">
                <a:latin typeface="Times New Roman" pitchFamily="18" charset="0"/>
                <a:cs typeface="Times New Roman" pitchFamily="18" charset="0"/>
              </a:rPr>
              <a:t>Various stakeholders.</a:t>
            </a:r>
            <a:endParaRPr lang="en-IN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07504" y="483518"/>
            <a:ext cx="7848872" cy="4374486"/>
          </a:xfrm>
        </p:spPr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en-IN" sz="2400" dirty="0" smtClean="0">
                <a:latin typeface="Times New Roman" pitchFamily="18" charset="0"/>
                <a:cs typeface="Times New Roman" pitchFamily="18" charset="0"/>
              </a:rPr>
              <a:t>Me.</a:t>
            </a:r>
          </a:p>
          <a:p>
            <a:pPr marL="457200" indent="-457200">
              <a:buFont typeface="+mj-lt"/>
              <a:buAutoNum type="arabicPeriod"/>
            </a:pPr>
            <a:r>
              <a:rPr lang="en-IN" sz="2400" dirty="0" smtClean="0">
                <a:latin typeface="Times New Roman" pitchFamily="18" charset="0"/>
                <a:cs typeface="Times New Roman" pitchFamily="18" charset="0"/>
              </a:rPr>
              <a:t>Blind student.</a:t>
            </a:r>
          </a:p>
          <a:p>
            <a:pPr marL="457200" indent="-457200">
              <a:buFont typeface="+mj-lt"/>
              <a:buAutoNum type="arabicPeriod"/>
            </a:pPr>
            <a:r>
              <a:rPr lang="en-IN" sz="2400" dirty="0" smtClean="0">
                <a:latin typeface="Times New Roman" pitchFamily="18" charset="0"/>
                <a:cs typeface="Times New Roman" pitchFamily="18" charset="0"/>
              </a:rPr>
              <a:t>Institution.</a:t>
            </a:r>
          </a:p>
          <a:p>
            <a:pPr marL="457200" indent="-457200">
              <a:buFont typeface="+mj-lt"/>
              <a:buAutoNum type="arabicPeriod"/>
            </a:pPr>
            <a:r>
              <a:rPr lang="en-IN" sz="2400" dirty="0" smtClean="0">
                <a:latin typeface="Times New Roman" pitchFamily="18" charset="0"/>
                <a:cs typeface="Times New Roman" pitchFamily="18" charset="0"/>
              </a:rPr>
              <a:t>Society.</a:t>
            </a:r>
            <a:endParaRPr lang="en-IN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en-IN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Font typeface="+mj-lt"/>
              <a:buAutoNum type="arabicPeriod"/>
            </a:pPr>
            <a:endParaRPr lang="en-IN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Font typeface="+mj-lt"/>
              <a:buAutoNum type="arabicPeriod"/>
            </a:pPr>
            <a:endParaRPr lang="en-IN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Font typeface="+mj-lt"/>
              <a:buAutoNum type="arabicPeriod"/>
            </a:pPr>
            <a:endParaRPr lang="en-IN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72400" y="4171900"/>
            <a:ext cx="971600" cy="97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24031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8568" y="-92546"/>
            <a:ext cx="8229600" cy="695325"/>
          </a:xfrm>
        </p:spPr>
        <p:txBody>
          <a:bodyPr/>
          <a:lstStyle/>
          <a:p>
            <a:r>
              <a:rPr lang="en-IN" sz="2000" dirty="0" smtClean="0">
                <a:latin typeface="Times New Roman" pitchFamily="18" charset="0"/>
                <a:cs typeface="Times New Roman" pitchFamily="18" charset="0"/>
              </a:rPr>
              <a:t>Crux of the matter.</a:t>
            </a:r>
            <a:endParaRPr lang="en-IN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07504" y="573528"/>
            <a:ext cx="7200800" cy="4569972"/>
          </a:xfrm>
        </p:spPr>
        <p:txBody>
          <a:bodyPr/>
          <a:lstStyle/>
          <a:p>
            <a:pPr algn="just"/>
            <a:r>
              <a:rPr lang="en-IN" sz="2400" dirty="0" smtClean="0">
                <a:latin typeface="Times New Roman" pitchFamily="18" charset="0"/>
                <a:cs typeface="Times New Roman" pitchFamily="18" charset="0"/>
              </a:rPr>
              <a:t>A blind and poor student has submitted his thesis which include copied material from other sources. Being an upright professor should I strictly implement institutional norm or some waver can be granted in special cases as such.</a:t>
            </a:r>
            <a:endParaRPr lang="en-IN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endParaRPr lang="en-IN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14074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3129" y="-92546"/>
            <a:ext cx="8229600" cy="695325"/>
          </a:xfrm>
        </p:spPr>
        <p:txBody>
          <a:bodyPr/>
          <a:lstStyle/>
          <a:p>
            <a:pPr marL="0" indent="0" algn="just">
              <a:buNone/>
            </a:pPr>
            <a:r>
              <a:rPr lang="en-IN" sz="2400" dirty="0" smtClean="0">
                <a:latin typeface="Times New Roman" pitchFamily="18" charset="0"/>
                <a:cs typeface="Times New Roman" pitchFamily="18" charset="0"/>
              </a:rPr>
              <a:t>Values at conflict:</a:t>
            </a:r>
            <a:endParaRPr lang="en-IN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50577" y="602779"/>
            <a:ext cx="5961583" cy="4374486"/>
          </a:xfrm>
        </p:spPr>
        <p:txBody>
          <a:bodyPr/>
          <a:lstStyle/>
          <a:p>
            <a:pPr algn="just"/>
            <a:r>
              <a:rPr lang="en-IN" sz="2400" dirty="0" smtClean="0">
                <a:latin typeface="Times New Roman" pitchFamily="18" charset="0"/>
                <a:cs typeface="Times New Roman" pitchFamily="18" charset="0"/>
              </a:rPr>
              <a:t>Compassion Vs. Institutional Integrity.</a:t>
            </a:r>
          </a:p>
          <a:p>
            <a:pPr algn="just"/>
            <a:r>
              <a:rPr lang="en-IN" sz="2400" dirty="0" smtClean="0">
                <a:latin typeface="Times New Roman" pitchFamily="18" charset="0"/>
                <a:cs typeface="Times New Roman" pitchFamily="18" charset="0"/>
              </a:rPr>
              <a:t>Equality Vs. Preferential treatment towards weaker section of society.</a:t>
            </a:r>
          </a:p>
          <a:p>
            <a:pPr algn="just"/>
            <a:r>
              <a:rPr lang="en-IN" sz="2400" dirty="0" smtClean="0">
                <a:latin typeface="Times New Roman" pitchFamily="18" charset="0"/>
                <a:cs typeface="Times New Roman" pitchFamily="18" charset="0"/>
              </a:rPr>
              <a:t>Student teacher relationship Vs. Breach of trust.</a:t>
            </a:r>
          </a:p>
          <a:p>
            <a:pPr algn="just"/>
            <a:endParaRPr lang="en-IN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en-IN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72400" y="4171900"/>
            <a:ext cx="971600" cy="97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466382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50577" y="123478"/>
            <a:ext cx="8229600" cy="695325"/>
          </a:xfrm>
        </p:spPr>
        <p:txBody>
          <a:bodyPr/>
          <a:lstStyle/>
          <a:p>
            <a:pPr marL="0" indent="0">
              <a:buNone/>
            </a:pPr>
            <a:r>
              <a:rPr lang="en-IN" sz="2400" dirty="0" smtClean="0">
                <a:latin typeface="Times New Roman" pitchFamily="18" charset="0"/>
                <a:cs typeface="Times New Roman" pitchFamily="18" charset="0"/>
              </a:rPr>
              <a:t>Option 1: overlook the breach</a:t>
            </a:r>
            <a:endParaRPr lang="en-IN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50576" y="833681"/>
            <a:ext cx="7761783" cy="4374486"/>
          </a:xfrm>
        </p:spPr>
        <p:txBody>
          <a:bodyPr/>
          <a:lstStyle/>
          <a:p>
            <a:pPr marL="0" indent="0" algn="just">
              <a:buNone/>
            </a:pPr>
            <a:r>
              <a:rPr lang="en-IN" sz="2000" b="1" dirty="0" smtClean="0">
                <a:latin typeface="Times New Roman" pitchFamily="18" charset="0"/>
                <a:cs typeface="Times New Roman" pitchFamily="18" charset="0"/>
              </a:rPr>
              <a:t>Merit</a:t>
            </a:r>
            <a:r>
              <a:rPr lang="en-IN" sz="2000" dirty="0" smtClean="0"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r>
              <a:rPr lang="en-IN" sz="2000" dirty="0" smtClean="0">
                <a:latin typeface="Times New Roman" pitchFamily="18" charset="0"/>
                <a:cs typeface="Times New Roman" pitchFamily="18" charset="0"/>
              </a:rPr>
              <a:t>Satisfy my conscience.</a:t>
            </a:r>
          </a:p>
          <a:p>
            <a:r>
              <a:rPr lang="en-IN" sz="2000" dirty="0" smtClean="0">
                <a:latin typeface="Times New Roman" pitchFamily="18" charset="0"/>
                <a:cs typeface="Times New Roman" pitchFamily="18" charset="0"/>
              </a:rPr>
              <a:t>Helps blind student in getting his PHD.</a:t>
            </a:r>
          </a:p>
          <a:p>
            <a:r>
              <a:rPr lang="en-IN" sz="2000" dirty="0" smtClean="0">
                <a:latin typeface="Times New Roman" pitchFamily="18" charset="0"/>
                <a:cs typeface="Times New Roman" pitchFamily="18" charset="0"/>
              </a:rPr>
              <a:t>Ethos of compassion towards weaker section in society can be uphold.</a:t>
            </a:r>
          </a:p>
          <a:p>
            <a:pPr marL="0" indent="0">
              <a:buNone/>
            </a:pPr>
            <a:r>
              <a:rPr lang="en-IN" sz="2000" b="1" dirty="0" smtClean="0">
                <a:latin typeface="Times New Roman" pitchFamily="18" charset="0"/>
                <a:cs typeface="Times New Roman" pitchFamily="18" charset="0"/>
              </a:rPr>
              <a:t>Demerit</a:t>
            </a:r>
            <a:r>
              <a:rPr lang="en-IN" sz="2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IN" sz="2000" dirty="0" smtClean="0">
                <a:latin typeface="Times New Roman" pitchFamily="18" charset="0"/>
                <a:cs typeface="Times New Roman" pitchFamily="18" charset="0"/>
              </a:rPr>
              <a:t>Set bad precedence for others.</a:t>
            </a:r>
          </a:p>
          <a:p>
            <a:r>
              <a:rPr lang="en-IN" sz="2000" dirty="0" smtClean="0">
                <a:latin typeface="Times New Roman" pitchFamily="18" charset="0"/>
                <a:cs typeface="Times New Roman" pitchFamily="18" charset="0"/>
              </a:rPr>
              <a:t>Getting PHD through wrongful means will compromise self esteem.</a:t>
            </a:r>
          </a:p>
          <a:p>
            <a:r>
              <a:rPr lang="en-IN" sz="2000" dirty="0" smtClean="0">
                <a:latin typeface="Times New Roman" pitchFamily="18" charset="0"/>
                <a:cs typeface="Times New Roman" pitchFamily="18" charset="0"/>
              </a:rPr>
              <a:t>Adoption of wrong </a:t>
            </a:r>
            <a:r>
              <a:rPr lang="en-IN" sz="2000" dirty="0" err="1" smtClean="0">
                <a:latin typeface="Times New Roman" pitchFamily="18" charset="0"/>
                <a:cs typeface="Times New Roman" pitchFamily="18" charset="0"/>
              </a:rPr>
              <a:t>menas</a:t>
            </a:r>
            <a:r>
              <a:rPr lang="en-IN" sz="2000" dirty="0" smtClean="0">
                <a:latin typeface="Times New Roman" pitchFamily="18" charset="0"/>
                <a:cs typeface="Times New Roman" pitchFamily="18" charset="0"/>
              </a:rPr>
              <a:t> to get things done may become habit for Mr. X.</a:t>
            </a:r>
          </a:p>
          <a:p>
            <a:r>
              <a:rPr lang="en-IN" sz="2000" dirty="0" smtClean="0">
                <a:latin typeface="Times New Roman" pitchFamily="18" charset="0"/>
                <a:cs typeface="Times New Roman" pitchFamily="18" charset="0"/>
              </a:rPr>
              <a:t>Institutional integrity will be compromised.</a:t>
            </a:r>
          </a:p>
          <a:p>
            <a:r>
              <a:rPr lang="en-IN" sz="2000" dirty="0" smtClean="0">
                <a:latin typeface="Times New Roman" pitchFamily="18" charset="0"/>
                <a:cs typeface="Times New Roman" pitchFamily="18" charset="0"/>
              </a:rPr>
              <a:t>If plagiarized material get caught by external evaluator it may jeopardise my credibility.</a:t>
            </a:r>
            <a:endParaRPr lang="en-IN" sz="20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IN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en-IN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en-IN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en-IN" sz="2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IN" sz="2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IN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72400" y="4171900"/>
            <a:ext cx="971600" cy="97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5339092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50577" y="123478"/>
            <a:ext cx="8229600" cy="695325"/>
          </a:xfrm>
        </p:spPr>
        <p:txBody>
          <a:bodyPr/>
          <a:lstStyle/>
          <a:p>
            <a:pPr marL="0" indent="0">
              <a:buNone/>
            </a:pPr>
            <a:r>
              <a:rPr lang="en-IN" sz="2400" dirty="0" smtClean="0">
                <a:latin typeface="Times New Roman" pitchFamily="18" charset="0"/>
                <a:cs typeface="Times New Roman" pitchFamily="18" charset="0"/>
              </a:rPr>
              <a:t>Strict follow up of rules</a:t>
            </a:r>
            <a:endParaRPr lang="en-IN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50577" y="915566"/>
            <a:ext cx="8229600" cy="4374486"/>
          </a:xfrm>
        </p:spPr>
        <p:txBody>
          <a:bodyPr/>
          <a:lstStyle/>
          <a:p>
            <a:pPr marL="0" indent="0" algn="just">
              <a:buNone/>
            </a:pPr>
            <a:r>
              <a:rPr lang="en-IN" sz="2000" b="1" dirty="0" smtClean="0">
                <a:latin typeface="Times New Roman" pitchFamily="18" charset="0"/>
                <a:cs typeface="Times New Roman" pitchFamily="18" charset="0"/>
              </a:rPr>
              <a:t>Merit</a:t>
            </a:r>
            <a:r>
              <a:rPr lang="en-IN" sz="2000" dirty="0" smtClean="0"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r>
              <a:rPr lang="en-IN" sz="2000" dirty="0" smtClean="0">
                <a:latin typeface="Times New Roman" pitchFamily="18" charset="0"/>
                <a:cs typeface="Times New Roman" pitchFamily="18" charset="0"/>
              </a:rPr>
              <a:t>Preserve institutional integrity.</a:t>
            </a:r>
          </a:p>
          <a:p>
            <a:r>
              <a:rPr lang="en-IN" sz="2000" dirty="0" smtClean="0">
                <a:latin typeface="Times New Roman" pitchFamily="18" charset="0"/>
                <a:cs typeface="Times New Roman" pitchFamily="18" charset="0"/>
              </a:rPr>
              <a:t>Set right example for all regarding ‘zero tolerance’.</a:t>
            </a:r>
          </a:p>
          <a:p>
            <a:r>
              <a:rPr lang="en-IN" sz="2000" dirty="0" smtClean="0">
                <a:latin typeface="Times New Roman" pitchFamily="18" charset="0"/>
                <a:cs typeface="Times New Roman" pitchFamily="18" charset="0"/>
              </a:rPr>
              <a:t>Protect my image.</a:t>
            </a:r>
          </a:p>
          <a:p>
            <a:r>
              <a:rPr lang="en-IN" sz="2000" dirty="0" smtClean="0">
                <a:latin typeface="Times New Roman" pitchFamily="18" charset="0"/>
                <a:cs typeface="Times New Roman" pitchFamily="18" charset="0"/>
              </a:rPr>
              <a:t>Mr X. may learn important lesson in life which may protect him in future from adopting wrong means in order to get things done.</a:t>
            </a:r>
            <a:endParaRPr lang="en-IN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IN" sz="2000" b="1" dirty="0" smtClean="0">
                <a:latin typeface="Times New Roman" pitchFamily="18" charset="0"/>
                <a:cs typeface="Times New Roman" pitchFamily="18" charset="0"/>
              </a:rPr>
              <a:t>Demerit</a:t>
            </a:r>
            <a:r>
              <a:rPr lang="en-IN" sz="2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IN" sz="2000" dirty="0" smtClean="0">
                <a:latin typeface="Times New Roman" pitchFamily="18" charset="0"/>
                <a:cs typeface="Times New Roman" pitchFamily="18" charset="0"/>
              </a:rPr>
              <a:t>Crisis of conscience for me.</a:t>
            </a:r>
          </a:p>
          <a:p>
            <a:r>
              <a:rPr lang="en-IN" sz="2000" dirty="0" smtClean="0">
                <a:latin typeface="Times New Roman" pitchFamily="18" charset="0"/>
                <a:cs typeface="Times New Roman" pitchFamily="18" charset="0"/>
              </a:rPr>
              <a:t>Mr X may take drastic steps in despair.</a:t>
            </a:r>
          </a:p>
          <a:p>
            <a:r>
              <a:rPr lang="en-IN" sz="2000" dirty="0" smtClean="0">
                <a:latin typeface="Times New Roman" pitchFamily="18" charset="0"/>
                <a:cs typeface="Times New Roman" pitchFamily="18" charset="0"/>
              </a:rPr>
              <a:t>Uncompassionate attitude will set wrong precedence for the society.</a:t>
            </a:r>
          </a:p>
          <a:p>
            <a:r>
              <a:rPr lang="en-IN" sz="2000" dirty="0" smtClean="0">
                <a:latin typeface="Times New Roman" pitchFamily="18" charset="0"/>
                <a:cs typeface="Times New Roman" pitchFamily="18" charset="0"/>
              </a:rPr>
              <a:t>Blind following of rule may tarnish institutional image.</a:t>
            </a:r>
          </a:p>
          <a:p>
            <a:endParaRPr lang="en-IN" sz="20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IN" sz="20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IN" sz="20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IN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en-IN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en-IN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en-IN" sz="20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IN" sz="20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IN" sz="2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72400" y="4171900"/>
            <a:ext cx="971600" cy="97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3224837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50577" y="123478"/>
            <a:ext cx="8229600" cy="695325"/>
          </a:xfrm>
        </p:spPr>
        <p:txBody>
          <a:bodyPr/>
          <a:lstStyle/>
          <a:p>
            <a:pPr marL="0" indent="0">
              <a:buNone/>
            </a:pPr>
            <a:r>
              <a:rPr lang="en-IN" sz="2400" dirty="0" smtClean="0">
                <a:latin typeface="Times New Roman" pitchFamily="18" charset="0"/>
                <a:cs typeface="Times New Roman" pitchFamily="18" charset="0"/>
              </a:rPr>
              <a:t>My course of action:</a:t>
            </a:r>
            <a:endParaRPr lang="en-IN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1449" y="627534"/>
            <a:ext cx="7398280" cy="4374486"/>
          </a:xfrm>
        </p:spPr>
        <p:txBody>
          <a:bodyPr/>
          <a:lstStyle/>
          <a:p>
            <a:pPr algn="just"/>
            <a:r>
              <a:rPr lang="en-IN" sz="2000" dirty="0" smtClean="0">
                <a:latin typeface="Times New Roman" pitchFamily="18" charset="0"/>
                <a:cs typeface="Times New Roman" pitchFamily="18" charset="0"/>
              </a:rPr>
              <a:t>The given situation demand balanced approach to maintain professional ethics and compassionate view of Mr X situation.</a:t>
            </a:r>
          </a:p>
          <a:p>
            <a:pPr algn="just"/>
            <a:r>
              <a:rPr lang="en-IN" sz="2000" dirty="0" smtClean="0">
                <a:latin typeface="Times New Roman" pitchFamily="18" charset="0"/>
                <a:cs typeface="Times New Roman" pitchFamily="18" charset="0"/>
              </a:rPr>
              <a:t>I will immediately write note to university in my personal capacity explaining situation in detail and persuade them to extend deadline for this special genuine case.</a:t>
            </a:r>
          </a:p>
          <a:p>
            <a:pPr algn="just"/>
            <a:r>
              <a:rPr lang="en-IN" sz="2000" dirty="0" smtClean="0">
                <a:latin typeface="Times New Roman" pitchFamily="18" charset="0"/>
                <a:cs typeface="Times New Roman" pitchFamily="18" charset="0"/>
              </a:rPr>
              <a:t>After extending deadlines, I will ask Mr. X to rewrite plagiarised portion.</a:t>
            </a:r>
          </a:p>
          <a:p>
            <a:pPr algn="just"/>
            <a:r>
              <a:rPr lang="en-IN" sz="2000" dirty="0" smtClean="0">
                <a:latin typeface="Times New Roman" pitchFamily="18" charset="0"/>
                <a:cs typeface="Times New Roman" pitchFamily="18" charset="0"/>
              </a:rPr>
              <a:t>I will provide all my personal assistance to Mr. X in finishing his thesis in given time framework.</a:t>
            </a:r>
          </a:p>
          <a:p>
            <a:pPr algn="just"/>
            <a:r>
              <a:rPr lang="en-IN" sz="2000" dirty="0" smtClean="0">
                <a:latin typeface="Times New Roman" pitchFamily="18" charset="0"/>
                <a:cs typeface="Times New Roman" pitchFamily="18" charset="0"/>
              </a:rPr>
              <a:t>I will make report of the entire case and send to higher authority to bring about institutional reform in order to make system disabled friendly.</a:t>
            </a:r>
          </a:p>
          <a:p>
            <a:pPr algn="just"/>
            <a:r>
              <a:rPr lang="en-IN" sz="2000" dirty="0" smtClean="0">
                <a:latin typeface="Times New Roman" pitchFamily="18" charset="0"/>
                <a:cs typeface="Times New Roman" pitchFamily="18" charset="0"/>
              </a:rPr>
              <a:t>Reforms like braille Books, Scholarship schemes and separate deadlines for differently abled can be put in place.</a:t>
            </a:r>
          </a:p>
          <a:p>
            <a:pPr algn="just"/>
            <a:endParaRPr lang="en-IN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en-IN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en-IN" sz="20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IN" sz="2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IN" sz="2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IN" sz="2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IN" sz="2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IN" sz="2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IN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72400" y="4171900"/>
            <a:ext cx="971600" cy="97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49759306"/>
      </p:ext>
    </p:extLst>
  </p:cSld>
  <p:clrMapOvr>
    <a:masterClrMapping/>
  </p:clrMapOvr>
</p:sld>
</file>

<file path=ppt/theme/theme1.xml><?xml version="1.0" encoding="utf-8"?>
<a:theme xmlns:a="http://schemas.openxmlformats.org/drawingml/2006/main" name="580TGp_general_light_ani">
  <a:themeElements>
    <a:clrScheme name="Default Design 1">
      <a:dk1>
        <a:srgbClr val="000000"/>
      </a:dk1>
      <a:lt1>
        <a:srgbClr val="FDF58D"/>
      </a:lt1>
      <a:dk2>
        <a:srgbClr val="CC3300"/>
      </a:dk2>
      <a:lt2>
        <a:srgbClr val="808080"/>
      </a:lt2>
      <a:accent1>
        <a:srgbClr val="FF6161"/>
      </a:accent1>
      <a:accent2>
        <a:srgbClr val="FFC319"/>
      </a:accent2>
      <a:accent3>
        <a:srgbClr val="FEF9C5"/>
      </a:accent3>
      <a:accent4>
        <a:srgbClr val="000000"/>
      </a:accent4>
      <a:accent5>
        <a:srgbClr val="FFB7B7"/>
      </a:accent5>
      <a:accent6>
        <a:srgbClr val="E7B016"/>
      </a:accent6>
      <a:hlink>
        <a:srgbClr val="A8D02A"/>
      </a:hlink>
      <a:folHlink>
        <a:srgbClr val="5CB1FE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IN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IN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DF58D"/>
        </a:lt1>
        <a:dk2>
          <a:srgbClr val="CC3300"/>
        </a:dk2>
        <a:lt2>
          <a:srgbClr val="808080"/>
        </a:lt2>
        <a:accent1>
          <a:srgbClr val="FF6161"/>
        </a:accent1>
        <a:accent2>
          <a:srgbClr val="FFC319"/>
        </a:accent2>
        <a:accent3>
          <a:srgbClr val="FEF9C5"/>
        </a:accent3>
        <a:accent4>
          <a:srgbClr val="000000"/>
        </a:accent4>
        <a:accent5>
          <a:srgbClr val="FFB7B7"/>
        </a:accent5>
        <a:accent6>
          <a:srgbClr val="E7B016"/>
        </a:accent6>
        <a:hlink>
          <a:srgbClr val="A8D02A"/>
        </a:hlink>
        <a:folHlink>
          <a:srgbClr val="5CB1F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E1F4D8"/>
        </a:lt1>
        <a:dk2>
          <a:srgbClr val="003366"/>
        </a:dk2>
        <a:lt2>
          <a:srgbClr val="808080"/>
        </a:lt2>
        <a:accent1>
          <a:srgbClr val="FFC319"/>
        </a:accent1>
        <a:accent2>
          <a:srgbClr val="A8D02A"/>
        </a:accent2>
        <a:accent3>
          <a:srgbClr val="EEF8E9"/>
        </a:accent3>
        <a:accent4>
          <a:srgbClr val="000000"/>
        </a:accent4>
        <a:accent5>
          <a:srgbClr val="FFDEAB"/>
        </a:accent5>
        <a:accent6>
          <a:srgbClr val="98BC25"/>
        </a:accent6>
        <a:hlink>
          <a:srgbClr val="5CB1FE"/>
        </a:hlink>
        <a:folHlink>
          <a:srgbClr val="FF616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EE9DE"/>
        </a:lt1>
        <a:dk2>
          <a:srgbClr val="000066"/>
        </a:dk2>
        <a:lt2>
          <a:srgbClr val="808080"/>
        </a:lt2>
        <a:accent1>
          <a:srgbClr val="5CB1FE"/>
        </a:accent1>
        <a:accent2>
          <a:srgbClr val="FF7575"/>
        </a:accent2>
        <a:accent3>
          <a:srgbClr val="FEF2EC"/>
        </a:accent3>
        <a:accent4>
          <a:srgbClr val="000000"/>
        </a:accent4>
        <a:accent5>
          <a:srgbClr val="B5D5FE"/>
        </a:accent5>
        <a:accent6>
          <a:srgbClr val="E76969"/>
        </a:accent6>
        <a:hlink>
          <a:srgbClr val="FFC319"/>
        </a:hlink>
        <a:folHlink>
          <a:srgbClr val="A8D02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580TGp_general_light_ani</Template>
  <TotalTime>11231</TotalTime>
  <Words>799</Words>
  <Application>Microsoft Macintosh PowerPoint</Application>
  <PresentationFormat>On-screen Show (16:9)</PresentationFormat>
  <Paragraphs>104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 Black</vt:lpstr>
      <vt:lpstr>Times New Roman</vt:lpstr>
      <vt:lpstr>Arial</vt:lpstr>
      <vt:lpstr>580TGp_general_light_ani</vt:lpstr>
      <vt:lpstr>PowerPoint Presentation</vt:lpstr>
      <vt:lpstr>PowerPoint Presentation</vt:lpstr>
      <vt:lpstr>Approach:</vt:lpstr>
      <vt:lpstr>Various stakeholders.</vt:lpstr>
      <vt:lpstr>Crux of the matter.</vt:lpstr>
      <vt:lpstr>Values at conflict:</vt:lpstr>
      <vt:lpstr>Option 1: overlook the breach</vt:lpstr>
      <vt:lpstr>Strict follow up of rules</vt:lpstr>
      <vt:lpstr>My course of action:</vt:lpstr>
      <vt:lpstr>Conclusion: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PowerTemplate</dc:title>
  <dc:creator>shagun</dc:creator>
  <cp:lastModifiedBy>Microsoft Office User</cp:lastModifiedBy>
  <cp:revision>205</cp:revision>
  <cp:lastPrinted>2018-12-11T13:41:29Z</cp:lastPrinted>
  <dcterms:created xsi:type="dcterms:W3CDTF">2017-12-21T11:06:18Z</dcterms:created>
  <dcterms:modified xsi:type="dcterms:W3CDTF">2019-08-25T06:01:23Z</dcterms:modified>
</cp:coreProperties>
</file>