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91" r:id="rId2"/>
    <p:sldId id="328" r:id="rId3"/>
    <p:sldId id="356" r:id="rId4"/>
    <p:sldId id="357" r:id="rId5"/>
    <p:sldId id="364" r:id="rId6"/>
    <p:sldId id="371" r:id="rId7"/>
    <p:sldId id="373" r:id="rId8"/>
    <p:sldId id="374" r:id="rId9"/>
    <p:sldId id="372" r:id="rId10"/>
    <p:sldId id="369" r:id="rId11"/>
    <p:sldId id="370" r:id="rId12"/>
    <p:sldId id="375" r:id="rId13"/>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95" autoAdjust="0"/>
    <p:restoredTop sz="94644"/>
  </p:normalViewPr>
  <p:slideViewPr>
    <p:cSldViewPr>
      <p:cViewPr>
        <p:scale>
          <a:sx n="139" d="100"/>
          <a:sy n="139" d="100"/>
        </p:scale>
        <p:origin x="920" y="200"/>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r>
              <a:rPr lang="en-IN" sz="2400" dirty="0" smtClean="0">
                <a:latin typeface="Times New Roman" pitchFamily="18" charset="0"/>
                <a:cs typeface="Times New Roman" pitchFamily="18" charset="0"/>
              </a:rPr>
              <a:t>Q</a:t>
            </a:r>
            <a:r>
              <a:rPr lang="en-IN" sz="2400" dirty="0">
                <a:latin typeface="Times New Roman" pitchFamily="18" charset="0"/>
                <a:cs typeface="Times New Roman" pitchFamily="18" charset="0"/>
              </a:rPr>
              <a:t>uestion </a:t>
            </a:r>
            <a:r>
              <a:rPr lang="en-IN" sz="2400" dirty="0" smtClean="0">
                <a:latin typeface="Times New Roman" pitchFamily="18" charset="0"/>
                <a:cs typeface="Times New Roman" pitchFamily="18" charset="0"/>
              </a:rPr>
              <a:t>12 (</a:t>
            </a:r>
            <a:r>
              <a:rPr lang="en-IN" sz="2400" dirty="0">
                <a:latin typeface="Times New Roman" pitchFamily="18" charset="0"/>
                <a:cs typeface="Times New Roman" pitchFamily="18" charset="0"/>
              </a:rPr>
              <a:t>Case 6</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3129" y="411510"/>
            <a:ext cx="9120871" cy="4752528"/>
          </a:xfrm>
        </p:spPr>
        <p:txBody>
          <a:bodyPr/>
          <a:lstStyle/>
          <a:p>
            <a:pPr marL="0" indent="0">
              <a:buNone/>
            </a:pPr>
            <a:r>
              <a:rPr lang="en-IN" sz="1800" dirty="0">
                <a:latin typeface="Times New Roman" pitchFamily="18" charset="0"/>
                <a:cs typeface="Times New Roman" pitchFamily="18" charset="0"/>
              </a:rPr>
              <a:t>You are an </a:t>
            </a:r>
            <a:r>
              <a:rPr lang="en-IN" sz="1800" b="1" dirty="0">
                <a:latin typeface="Times New Roman" pitchFamily="18" charset="0"/>
                <a:cs typeface="Times New Roman" pitchFamily="18" charset="0"/>
              </a:rPr>
              <a:t>ordinary employee </a:t>
            </a:r>
            <a:r>
              <a:rPr lang="en-IN" sz="1800" dirty="0">
                <a:latin typeface="Times New Roman" pitchFamily="18" charset="0"/>
                <a:cs typeface="Times New Roman" pitchFamily="18" charset="0"/>
              </a:rPr>
              <a:t>of a prominent firm which is launching a revolutionary</a:t>
            </a:r>
          </a:p>
          <a:p>
            <a:pPr marL="0" indent="0">
              <a:buNone/>
            </a:pPr>
            <a:r>
              <a:rPr lang="en-IN" sz="1800" dirty="0">
                <a:latin typeface="Times New Roman" pitchFamily="18" charset="0"/>
                <a:cs typeface="Times New Roman" pitchFamily="18" charset="0"/>
              </a:rPr>
              <a:t>product. The product incurred </a:t>
            </a:r>
            <a:r>
              <a:rPr lang="en-IN" sz="1800" b="1" dirty="0">
                <a:latin typeface="Times New Roman" pitchFamily="18" charset="0"/>
                <a:cs typeface="Times New Roman" pitchFamily="18" charset="0"/>
              </a:rPr>
              <a:t>huge expenditure </a:t>
            </a:r>
            <a:r>
              <a:rPr lang="en-IN" sz="1800" dirty="0">
                <a:latin typeface="Times New Roman" pitchFamily="18" charset="0"/>
                <a:cs typeface="Times New Roman" pitchFamily="18" charset="0"/>
              </a:rPr>
              <a:t>in terms of manpower, time and financial</a:t>
            </a:r>
          </a:p>
          <a:p>
            <a:pPr marL="0" indent="0">
              <a:buNone/>
            </a:pPr>
            <a:r>
              <a:rPr lang="en-IN" sz="1800" dirty="0">
                <a:latin typeface="Times New Roman" pitchFamily="18" charset="0"/>
                <a:cs typeface="Times New Roman" pitchFamily="18" charset="0"/>
              </a:rPr>
              <a:t>capital. As an employee of the company you were carrying out final rounds of testing just</a:t>
            </a:r>
          </a:p>
          <a:p>
            <a:pPr marL="0" indent="0">
              <a:buNone/>
            </a:pPr>
            <a:r>
              <a:rPr lang="en-IN" sz="1800" dirty="0">
                <a:latin typeface="Times New Roman" pitchFamily="18" charset="0"/>
                <a:cs typeface="Times New Roman" pitchFamily="18" charset="0"/>
              </a:rPr>
              <a:t>a couple of days before its launch. In the process, you found a loophole in the product,</a:t>
            </a:r>
          </a:p>
          <a:p>
            <a:pPr marL="0" indent="0">
              <a:buNone/>
            </a:pPr>
            <a:r>
              <a:rPr lang="en-IN" sz="1800" dirty="0">
                <a:latin typeface="Times New Roman" pitchFamily="18" charset="0"/>
                <a:cs typeface="Times New Roman" pitchFamily="18" charset="0"/>
              </a:rPr>
              <a:t>which may </a:t>
            </a:r>
            <a:r>
              <a:rPr lang="en-IN" sz="1800" b="1" dirty="0">
                <a:latin typeface="Times New Roman" pitchFamily="18" charset="0"/>
                <a:cs typeface="Times New Roman" pitchFamily="18" charset="0"/>
              </a:rPr>
              <a:t>compromise data of consumers who will use it</a:t>
            </a:r>
            <a:r>
              <a:rPr lang="en-IN" sz="1800" dirty="0">
                <a:latin typeface="Times New Roman" pitchFamily="18" charset="0"/>
                <a:cs typeface="Times New Roman" pitchFamily="18" charset="0"/>
              </a:rPr>
              <a:t>. Press is all geared up for the</a:t>
            </a:r>
          </a:p>
          <a:p>
            <a:pPr marL="0" indent="0">
              <a:buNone/>
            </a:pPr>
            <a:r>
              <a:rPr lang="en-IN" sz="1800" dirty="0">
                <a:latin typeface="Times New Roman" pitchFamily="18" charset="0"/>
                <a:cs typeface="Times New Roman" pitchFamily="18" charset="0"/>
              </a:rPr>
              <a:t>release and </a:t>
            </a:r>
            <a:r>
              <a:rPr lang="en-IN" sz="1800" b="1" dirty="0">
                <a:latin typeface="Times New Roman" pitchFamily="18" charset="0"/>
                <a:cs typeface="Times New Roman" pitchFamily="18" charset="0"/>
              </a:rPr>
              <a:t>stocks of firm are rising </a:t>
            </a:r>
            <a:r>
              <a:rPr lang="en-IN" sz="1800" dirty="0">
                <a:latin typeface="Times New Roman" pitchFamily="18" charset="0"/>
                <a:cs typeface="Times New Roman" pitchFamily="18" charset="0"/>
              </a:rPr>
              <a:t>in anticipation. As a part of duty you </a:t>
            </a:r>
            <a:r>
              <a:rPr lang="en-IN" sz="1800" b="1" dirty="0">
                <a:latin typeface="Times New Roman" pitchFamily="18" charset="0"/>
                <a:cs typeface="Times New Roman" pitchFamily="18" charset="0"/>
              </a:rPr>
              <a:t>raised the issue</a:t>
            </a:r>
          </a:p>
          <a:p>
            <a:pPr marL="0" indent="0">
              <a:buNone/>
            </a:pPr>
            <a:r>
              <a:rPr lang="en-IN" sz="1800" b="1" dirty="0">
                <a:latin typeface="Times New Roman" pitchFamily="18" charset="0"/>
                <a:cs typeface="Times New Roman" pitchFamily="18" charset="0"/>
              </a:rPr>
              <a:t>of loophole before your boss, who asked you to remain quiet</a:t>
            </a:r>
            <a:r>
              <a:rPr lang="en-IN" sz="1800" dirty="0">
                <a:latin typeface="Times New Roman" pitchFamily="18" charset="0"/>
                <a:cs typeface="Times New Roman" pitchFamily="18" charset="0"/>
              </a:rPr>
              <a:t>. Also, he promised that they</a:t>
            </a:r>
          </a:p>
          <a:p>
            <a:pPr marL="0" indent="0">
              <a:buNone/>
            </a:pPr>
            <a:r>
              <a:rPr lang="en-IN" sz="1800" b="1" dirty="0">
                <a:latin typeface="Times New Roman" pitchFamily="18" charset="0"/>
                <a:cs typeface="Times New Roman" pitchFamily="18" charset="0"/>
              </a:rPr>
              <a:t>will look into it once product is launched</a:t>
            </a:r>
            <a:r>
              <a:rPr lang="en-IN" sz="1800" dirty="0">
                <a:latin typeface="Times New Roman" pitchFamily="18" charset="0"/>
                <a:cs typeface="Times New Roman" pitchFamily="18" charset="0"/>
              </a:rPr>
              <a:t>. Given your financial situation </a:t>
            </a:r>
            <a:r>
              <a:rPr lang="en-IN" sz="1800" b="1" dirty="0">
                <a:latin typeface="Times New Roman" pitchFamily="18" charset="0"/>
                <a:cs typeface="Times New Roman" pitchFamily="18" charset="0"/>
              </a:rPr>
              <a:t>you are in dire</a:t>
            </a:r>
          </a:p>
          <a:p>
            <a:pPr marL="0" indent="0">
              <a:buNone/>
            </a:pPr>
            <a:r>
              <a:rPr lang="en-IN" sz="1800" b="1" dirty="0">
                <a:latin typeface="Times New Roman" pitchFamily="18" charset="0"/>
                <a:cs typeface="Times New Roman" pitchFamily="18" charset="0"/>
              </a:rPr>
              <a:t>need of being employed but your sense of duty is demanding some action to protect</a:t>
            </a:r>
          </a:p>
          <a:p>
            <a:pPr marL="0" indent="0">
              <a:buNone/>
            </a:pPr>
            <a:r>
              <a:rPr lang="en-IN" sz="1800" b="1" dirty="0">
                <a:latin typeface="Times New Roman" pitchFamily="18" charset="0"/>
                <a:cs typeface="Times New Roman" pitchFamily="18" charset="0"/>
              </a:rPr>
              <a:t>consumer privacy.</a:t>
            </a:r>
          </a:p>
          <a:p>
            <a:pPr marL="0" indent="0">
              <a:buNone/>
            </a:pPr>
            <a:r>
              <a:rPr lang="en-IN" sz="1800" dirty="0">
                <a:latin typeface="Times New Roman" pitchFamily="18" charset="0"/>
                <a:cs typeface="Times New Roman" pitchFamily="18" charset="0"/>
              </a:rPr>
              <a:t>a) Discuss the options you have in front of you along with their merits and demerits.</a:t>
            </a:r>
          </a:p>
          <a:p>
            <a:pPr marL="0" indent="0">
              <a:buNone/>
            </a:pPr>
            <a:r>
              <a:rPr lang="en-IN" sz="1800" dirty="0">
                <a:latin typeface="Times New Roman" pitchFamily="18" charset="0"/>
                <a:cs typeface="Times New Roman" pitchFamily="18" charset="0"/>
              </a:rPr>
              <a:t>b) What do you think will be the best course of action and why?</a:t>
            </a:r>
          </a:p>
          <a:p>
            <a:pPr marL="0" indent="0">
              <a:buNone/>
            </a:pPr>
            <a:r>
              <a:rPr lang="en-IN" sz="1800" dirty="0">
                <a:latin typeface="Times New Roman" pitchFamily="18" charset="0"/>
                <a:cs typeface="Times New Roman" pitchFamily="18" charset="0"/>
              </a:rPr>
              <a:t>c) Throw light on ethical concerns faced by different agencies utilising public data.</a:t>
            </a:r>
            <a:endParaRPr lang="en-IN" sz="1800" dirty="0">
              <a:latin typeface="Times New Roman" pitchFamily="18" charset="0"/>
              <a:cs typeface="Times New Roman" pitchFamily="18" charset="0"/>
            </a:endParaRP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67791"/>
            <a:ext cx="8229600" cy="695325"/>
          </a:xfrm>
        </p:spPr>
        <p:txBody>
          <a:bodyPr/>
          <a:lstStyle/>
          <a:p>
            <a:pPr marL="0" indent="0">
              <a:buNone/>
            </a:pPr>
            <a:r>
              <a:rPr lang="en-IN" sz="2000" dirty="0" smtClean="0">
                <a:latin typeface="Times New Roman" pitchFamily="18" charset="0"/>
                <a:cs typeface="Times New Roman" pitchFamily="18" charset="0"/>
              </a:rPr>
              <a:t>Justification: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r>
              <a:rPr lang="en-IN" sz="2000" dirty="0" smtClean="0">
                <a:latin typeface="Times New Roman" pitchFamily="18" charset="0"/>
                <a:cs typeface="Times New Roman" pitchFamily="18" charset="0"/>
              </a:rPr>
              <a:t>Along with being a disciplined employee of the organization , I have duty towards my professional ethics. My going public under compulsive scenario I will be able to attend to my voice of conscience, protect consumer rights, prevent my organization from committing mistake which may have ethical, financial and legal ramification in future.</a:t>
            </a:r>
          </a:p>
          <a:p>
            <a:r>
              <a:rPr lang="en-IN" sz="2000" dirty="0" smtClean="0">
                <a:latin typeface="Times New Roman" pitchFamily="18" charset="0"/>
                <a:cs typeface="Times New Roman" pitchFamily="18" charset="0"/>
              </a:rPr>
              <a:t>My action will help in creating awareness towards cyber security and right to privacy.</a:t>
            </a:r>
          </a:p>
          <a:p>
            <a:r>
              <a:rPr lang="en-IN" sz="2000" dirty="0" smtClean="0">
                <a:latin typeface="Times New Roman" pitchFamily="18" charset="0"/>
                <a:cs typeface="Times New Roman" pitchFamily="18" charset="0"/>
              </a:rPr>
              <a:t>Although in short rum my organization may face financial and image loss but in long run it will set right precedence and prevent reoccurrence of such incidence in future.</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825039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ethical concerns faced by different agencies utilising public data.</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7848872" cy="4569972"/>
          </a:xfrm>
        </p:spPr>
        <p:txBody>
          <a:bodyPr/>
          <a:lstStyle/>
          <a:p>
            <a:r>
              <a:rPr lang="en-IN" sz="2400" dirty="0" smtClean="0">
                <a:latin typeface="Times New Roman" pitchFamily="18" charset="0"/>
                <a:cs typeface="Times New Roman" pitchFamily="18" charset="0"/>
              </a:rPr>
              <a:t>Consent clause.</a:t>
            </a:r>
          </a:p>
          <a:p>
            <a:r>
              <a:rPr lang="en-IN" sz="2400" dirty="0" smtClean="0">
                <a:latin typeface="Times New Roman" pitchFamily="18" charset="0"/>
                <a:cs typeface="Times New Roman" pitchFamily="18" charset="0"/>
              </a:rPr>
              <a:t>Right to privacy Vs. National security.</a:t>
            </a:r>
          </a:p>
          <a:p>
            <a:r>
              <a:rPr lang="en-IN" sz="2400" dirty="0" smtClean="0">
                <a:latin typeface="Times New Roman" pitchFamily="18" charset="0"/>
                <a:cs typeface="Times New Roman" pitchFamily="18" charset="0"/>
              </a:rPr>
              <a:t>Data protection Vs. selling of data and earning profit.</a:t>
            </a:r>
          </a:p>
          <a:p>
            <a:r>
              <a:rPr lang="en-IN" sz="2400" dirty="0" smtClean="0">
                <a:latin typeface="Times New Roman" pitchFamily="18" charset="0"/>
                <a:cs typeface="Times New Roman" pitchFamily="18" charset="0"/>
              </a:rPr>
              <a:t>Analysing data to understand consumer preferences and behaviour leading to customized product. But it may lead to breach of privacy.</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190194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Conclusion: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7848872" cy="4569972"/>
          </a:xfrm>
        </p:spPr>
        <p:txBody>
          <a:bodyPr/>
          <a:lstStyle/>
          <a:p>
            <a:r>
              <a:rPr lang="en-IN" sz="2400" dirty="0" smtClean="0">
                <a:latin typeface="Times New Roman" pitchFamily="18" charset="0"/>
                <a:cs typeface="Times New Roman" pitchFamily="18" charset="0"/>
              </a:rPr>
              <a:t>Misuse of consumer data has become major cause of concern. It is ethical duty of all organization to uphold high standard of integrity while dealing with private data of its users.</a:t>
            </a:r>
          </a:p>
          <a:p>
            <a:r>
              <a:rPr lang="en-IN" sz="2400" dirty="0" smtClean="0">
                <a:latin typeface="Times New Roman" pitchFamily="18" charset="0"/>
                <a:cs typeface="Times New Roman" pitchFamily="18" charset="0"/>
              </a:rPr>
              <a:t>Under no circumstances consumer trust could be violated.</a:t>
            </a:r>
          </a:p>
          <a:p>
            <a:r>
              <a:rPr lang="en-IN" sz="2400" dirty="0" smtClean="0">
                <a:latin typeface="Times New Roman" pitchFamily="18" charset="0"/>
                <a:cs typeface="Times New Roman" pitchFamily="18" charset="0"/>
              </a:rPr>
              <a:t>In long run it will help in creating sense of security and mutual trust in cyber world.</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69772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457200" indent="-457200">
              <a:buAutoNum type="arabicPeriod"/>
            </a:pPr>
            <a:r>
              <a:rPr lang="en-IN" sz="2400" dirty="0" smtClean="0">
                <a:latin typeface="Times New Roman" pitchFamily="18" charset="0"/>
                <a:cs typeface="Times New Roman" pitchFamily="18" charset="0"/>
              </a:rPr>
              <a:t>Identify   </a:t>
            </a:r>
            <a:r>
              <a:rPr lang="en-IN" sz="2400" dirty="0" smtClean="0">
                <a:latin typeface="Times New Roman" pitchFamily="18" charset="0"/>
                <a:cs typeface="Times New Roman" pitchFamily="18" charset="0"/>
              </a:rPr>
              <a:t>stakeholders. </a:t>
            </a:r>
            <a:endParaRPr lang="en-IN" sz="2400" dirty="0" smtClean="0">
              <a:latin typeface="Times New Roman" pitchFamily="18" charset="0"/>
              <a:cs typeface="Times New Roman" pitchFamily="18" charset="0"/>
            </a:endParaRPr>
          </a:p>
          <a:p>
            <a:pPr marL="457200" indent="-457200">
              <a:buAutoNum type="arabicPeriod"/>
            </a:pPr>
            <a:endParaRPr lang="en-IN" sz="2400" dirty="0">
              <a:latin typeface="Times New Roman" pitchFamily="18" charset="0"/>
              <a:cs typeface="Times New Roman" pitchFamily="18" charset="0"/>
            </a:endParaRPr>
          </a:p>
          <a:p>
            <a:pPr marL="457200" indent="-457200">
              <a:buAutoNum type="arabicPeriod"/>
            </a:pPr>
            <a:r>
              <a:rPr lang="en-IN" sz="2400" dirty="0" smtClean="0">
                <a:latin typeface="Times New Roman" pitchFamily="18" charset="0"/>
                <a:cs typeface="Times New Roman" pitchFamily="18" charset="0"/>
              </a:rPr>
              <a:t>Explain crux of the matter.</a:t>
            </a:r>
            <a:endParaRPr lang="en-IN" sz="2400" dirty="0" smtClean="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2. Explain competing values.</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smtClean="0">
                <a:latin typeface="Times New Roman" pitchFamily="18" charset="0"/>
                <a:cs typeface="Times New Roman" pitchFamily="18" charset="0"/>
              </a:rPr>
              <a:t>3. </a:t>
            </a:r>
            <a:r>
              <a:rPr lang="en-IN" sz="2400" kern="0" dirty="0" smtClean="0">
                <a:latin typeface="Times New Roman" pitchFamily="18" charset="0"/>
                <a:cs typeface="Times New Roman" pitchFamily="18" charset="0"/>
              </a:rPr>
              <a:t>Various options and its merit /demerit.</a:t>
            </a:r>
            <a:endParaRPr lang="en-IN" sz="24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4.Best course of action.</a:t>
            </a:r>
            <a:endParaRPr lang="en-IN" sz="2400" dirty="0" smtClean="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p>
          <a:p>
            <a:pPr marL="0" indent="0">
              <a:buFontTx/>
              <a:buNone/>
            </a:pPr>
            <a:r>
              <a:rPr lang="en-IN" sz="2400" kern="0" dirty="0">
                <a:latin typeface="Times New Roman" pitchFamily="18" charset="0"/>
                <a:cs typeface="Times New Roman" pitchFamily="18" charset="0"/>
              </a:rPr>
              <a:t>5</a:t>
            </a:r>
            <a:r>
              <a:rPr lang="en-IN" sz="2400" kern="0" dirty="0" smtClean="0">
                <a:latin typeface="Times New Roman" pitchFamily="18" charset="0"/>
                <a:cs typeface="Times New Roman" pitchFamily="18" charset="0"/>
              </a:rPr>
              <a:t>. </a:t>
            </a:r>
            <a:r>
              <a:rPr lang="en-IN" sz="2400" kern="0" dirty="0" smtClean="0">
                <a:latin typeface="Times New Roman" pitchFamily="18" charset="0"/>
                <a:cs typeface="Times New Roman" pitchFamily="18" charset="0"/>
              </a:rPr>
              <a:t>Ethical issues faced by agencies using public data.</a:t>
            </a:r>
            <a:endParaRPr lang="en-IN" sz="2400" kern="0" dirty="0" smtClean="0">
              <a:latin typeface="Times New Roman" pitchFamily="18" charset="0"/>
              <a:cs typeface="Times New Roman" pitchFamily="18" charset="0"/>
            </a:endParaRPr>
          </a:p>
          <a:p>
            <a:pPr marL="0" indent="0">
              <a:buFontTx/>
              <a:buNone/>
            </a:pPr>
            <a:endParaRPr lang="en-IN" sz="2400" kern="0" dirty="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6</a:t>
            </a:r>
            <a:r>
              <a:rPr lang="en-IN" sz="2400" kern="0" dirty="0" smtClean="0">
                <a:latin typeface="Times New Roman" pitchFamily="18" charset="0"/>
                <a:cs typeface="Times New Roman" pitchFamily="18" charset="0"/>
              </a:rPr>
              <a:t>. conclude. </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Myself.</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Organization.</a:t>
            </a:r>
            <a:endParaRPr lang="en-IN" sz="2400" dirty="0" smtClean="0">
              <a:latin typeface="Times New Roman" pitchFamily="18" charset="0"/>
              <a:cs typeface="Times New Roman" pitchFamily="18" charset="0"/>
            </a:endParaRPr>
          </a:p>
          <a:p>
            <a:pPr marL="457200" indent="-457200">
              <a:buFont typeface="+mj-lt"/>
              <a:buAutoNum type="arabicPeriod"/>
            </a:pPr>
            <a:r>
              <a:rPr lang="en-IN" sz="2400" dirty="0" smtClean="0">
                <a:latin typeface="Times New Roman" pitchFamily="18" charset="0"/>
                <a:cs typeface="Times New Roman" pitchFamily="18" charset="0"/>
              </a:rPr>
              <a:t>Employees of organization.</a:t>
            </a:r>
          </a:p>
          <a:p>
            <a:pPr marL="457200" indent="-457200">
              <a:buFont typeface="+mj-lt"/>
              <a:buAutoNum type="arabicPeriod"/>
            </a:pPr>
            <a:r>
              <a:rPr lang="en-IN" sz="2400" dirty="0" smtClean="0">
                <a:latin typeface="Times New Roman" pitchFamily="18" charset="0"/>
                <a:cs typeface="Times New Roman" pitchFamily="18" charset="0"/>
              </a:rPr>
              <a:t>Shareholders.</a:t>
            </a:r>
          </a:p>
          <a:p>
            <a:pPr marL="457200" indent="-457200">
              <a:buFont typeface="+mj-lt"/>
              <a:buAutoNum type="arabicPeriod"/>
            </a:pPr>
            <a:r>
              <a:rPr lang="en-IN" sz="2400" dirty="0" smtClean="0">
                <a:latin typeface="Times New Roman" pitchFamily="18" charset="0"/>
                <a:cs typeface="Times New Roman" pitchFamily="18" charset="0"/>
              </a:rPr>
              <a:t>Government.</a:t>
            </a:r>
          </a:p>
          <a:p>
            <a:pPr marL="457200" indent="-457200">
              <a:buFont typeface="+mj-lt"/>
              <a:buAutoNum type="arabicPeriod"/>
            </a:pPr>
            <a:r>
              <a:rPr lang="en-IN" sz="2400" dirty="0" smtClean="0">
                <a:latin typeface="Times New Roman" pitchFamily="18" charset="0"/>
                <a:cs typeface="Times New Roman" pitchFamily="18" charset="0"/>
              </a:rPr>
              <a:t>Internet users.</a:t>
            </a:r>
          </a:p>
          <a:p>
            <a:pPr marL="457200" indent="-457200">
              <a:buFont typeface="+mj-lt"/>
              <a:buAutoNum type="arabicPeriod"/>
            </a:pPr>
            <a:r>
              <a:rPr lang="en-IN" sz="2400" dirty="0" smtClean="0">
                <a:latin typeface="Times New Roman" pitchFamily="18" charset="0"/>
                <a:cs typeface="Times New Roman" pitchFamily="18" charset="0"/>
              </a:rPr>
              <a:t>Society.</a:t>
            </a: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457200" indent="-457200">
              <a:buAutoNum type="arabicPeriod"/>
            </a:pPr>
            <a:r>
              <a:rPr lang="en-IN" sz="2000" dirty="0">
                <a:latin typeface="Times New Roman" pitchFamily="18" charset="0"/>
                <a:cs typeface="Times New Roman" pitchFamily="18" charset="0"/>
              </a:rPr>
              <a:t>Explain crux of the matter.</a:t>
            </a:r>
          </a:p>
        </p:txBody>
      </p:sp>
      <p:sp>
        <p:nvSpPr>
          <p:cNvPr id="5" name="Content Placeholder 4"/>
          <p:cNvSpPr>
            <a:spLocks noGrp="1"/>
          </p:cNvSpPr>
          <p:nvPr>
            <p:ph idx="1"/>
          </p:nvPr>
        </p:nvSpPr>
        <p:spPr>
          <a:xfrm>
            <a:off x="107504" y="573528"/>
            <a:ext cx="7200800" cy="4569972"/>
          </a:xfrm>
        </p:spPr>
        <p:txBody>
          <a:bodyPr/>
          <a:lstStyle/>
          <a:p>
            <a:pPr marL="0" indent="0" algn="just">
              <a:buNone/>
            </a:pPr>
            <a:r>
              <a:rPr lang="en-IN" sz="2400" dirty="0" smtClean="0">
                <a:latin typeface="Times New Roman" pitchFamily="18" charset="0"/>
                <a:cs typeface="Times New Roman" pitchFamily="18" charset="0"/>
              </a:rPr>
              <a:t>In this case, while working as an employee I have found some loopholes in the product. Bringing this into public domain may lead to huge financial loss to the organization while remaining silent </a:t>
            </a:r>
            <a:r>
              <a:rPr lang="en-IN" sz="2400" dirty="0" smtClean="0">
                <a:latin typeface="Times New Roman" pitchFamily="18" charset="0"/>
                <a:cs typeface="Times New Roman" pitchFamily="18" charset="0"/>
              </a:rPr>
              <a:t>may </a:t>
            </a:r>
            <a:r>
              <a:rPr lang="en-IN" sz="2400" dirty="0">
                <a:latin typeface="Times New Roman" pitchFamily="18" charset="0"/>
                <a:cs typeface="Times New Roman" pitchFamily="18" charset="0"/>
              </a:rPr>
              <a:t>compromise right to privacy of product users</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buNone/>
            </a:pPr>
            <a:r>
              <a:rPr lang="en-IN" sz="2800" dirty="0">
                <a:latin typeface="Times New Roman" pitchFamily="18" charset="0"/>
                <a:cs typeface="Times New Roman" pitchFamily="18" charset="0"/>
              </a:rPr>
              <a:t>Explain competing values.</a:t>
            </a:r>
          </a:p>
        </p:txBody>
      </p:sp>
      <p:sp>
        <p:nvSpPr>
          <p:cNvPr id="5" name="Content Placeholder 4"/>
          <p:cNvSpPr>
            <a:spLocks noGrp="1"/>
          </p:cNvSpPr>
          <p:nvPr>
            <p:ph idx="1"/>
          </p:nvPr>
        </p:nvSpPr>
        <p:spPr>
          <a:xfrm>
            <a:off x="179512" y="843558"/>
            <a:ext cx="7848872" cy="4374486"/>
          </a:xfrm>
        </p:spPr>
        <p:txBody>
          <a:bodyPr/>
          <a:lstStyle/>
          <a:p>
            <a:r>
              <a:rPr lang="en-IN" sz="2400" dirty="0" smtClean="0">
                <a:latin typeface="Times New Roman" pitchFamily="18" charset="0"/>
                <a:cs typeface="Times New Roman" pitchFamily="18" charset="0"/>
              </a:rPr>
              <a:t>Organizational duty Vs. Public Duty.</a:t>
            </a:r>
          </a:p>
          <a:p>
            <a:r>
              <a:rPr lang="en-IN" sz="2400" dirty="0" smtClean="0">
                <a:latin typeface="Times New Roman" pitchFamily="18" charset="0"/>
                <a:cs typeface="Times New Roman" pitchFamily="18" charset="0"/>
              </a:rPr>
              <a:t>Financial loss Vs. Individual voice of conscience.</a:t>
            </a:r>
          </a:p>
          <a:p>
            <a:r>
              <a:rPr lang="en-IN" sz="2400" dirty="0" smtClean="0">
                <a:latin typeface="Times New Roman" pitchFamily="18" charset="0"/>
                <a:cs typeface="Times New Roman" pitchFamily="18" charset="0"/>
              </a:rPr>
              <a:t>Corporate Profitability Vs. Corporate Ethics.</a:t>
            </a:r>
          </a:p>
          <a:p>
            <a:r>
              <a:rPr lang="en-IN" sz="2400" dirty="0" smtClean="0">
                <a:latin typeface="Times New Roman" pitchFamily="18" charset="0"/>
                <a:cs typeface="Times New Roman" pitchFamily="18" charset="0"/>
              </a:rPr>
              <a:t>Obedience towards superior’s order Vs. Individual own value judgement.</a:t>
            </a:r>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Various options and its merit /demerit.</a:t>
            </a:r>
          </a:p>
        </p:txBody>
      </p:sp>
      <p:sp>
        <p:nvSpPr>
          <p:cNvPr id="5" name="Content Placeholder 4"/>
          <p:cNvSpPr>
            <a:spLocks noGrp="1"/>
          </p:cNvSpPr>
          <p:nvPr>
            <p:ph idx="1"/>
          </p:nvPr>
        </p:nvSpPr>
        <p:spPr>
          <a:xfrm>
            <a:off x="107504" y="573528"/>
            <a:ext cx="8856984" cy="4569972"/>
          </a:xfrm>
        </p:spPr>
        <p:txBody>
          <a:bodyPr/>
          <a:lstStyle/>
          <a:p>
            <a:pPr marL="0" indent="0">
              <a:buNone/>
            </a:pPr>
            <a:r>
              <a:rPr lang="en-IN" sz="2000" b="1" dirty="0" smtClean="0">
                <a:latin typeface="Times New Roman" pitchFamily="18" charset="0"/>
                <a:cs typeface="Times New Roman" pitchFamily="18" charset="0"/>
              </a:rPr>
              <a:t>Not to take any action:</a:t>
            </a:r>
          </a:p>
          <a:p>
            <a:pPr marL="0" indent="0">
              <a:buNone/>
            </a:pPr>
            <a:r>
              <a:rPr lang="en-IN" sz="2000" b="1" dirty="0" smtClean="0">
                <a:latin typeface="Times New Roman" pitchFamily="18" charset="0"/>
                <a:cs typeface="Times New Roman" pitchFamily="18" charset="0"/>
              </a:rPr>
              <a:t>Merit</a:t>
            </a:r>
            <a:r>
              <a:rPr lang="en-IN" sz="2000" dirty="0" smtClean="0">
                <a:latin typeface="Times New Roman" pitchFamily="18" charset="0"/>
                <a:cs typeface="Times New Roman" pitchFamily="18" charset="0"/>
              </a:rPr>
              <a:t>:</a:t>
            </a:r>
          </a:p>
          <a:p>
            <a:pPr marL="457200" indent="-457200">
              <a:buFont typeface="+mj-lt"/>
              <a:buAutoNum type="arabicPeriod"/>
            </a:pPr>
            <a:r>
              <a:rPr lang="en-IN" sz="2000" dirty="0" smtClean="0">
                <a:latin typeface="Times New Roman" pitchFamily="18" charset="0"/>
                <a:cs typeface="Times New Roman" pitchFamily="18" charset="0"/>
              </a:rPr>
              <a:t>(myself) protect my job and financial security to my family.</a:t>
            </a:r>
          </a:p>
          <a:p>
            <a:pPr marL="457200" indent="-457200">
              <a:buFont typeface="+mj-lt"/>
              <a:buAutoNum type="arabicPeriod"/>
            </a:pPr>
            <a:r>
              <a:rPr lang="en-IN" sz="2000" dirty="0" smtClean="0">
                <a:latin typeface="Times New Roman" pitchFamily="18" charset="0"/>
                <a:cs typeface="Times New Roman" pitchFamily="18" charset="0"/>
              </a:rPr>
              <a:t>(Organization) will be able to launch product on time.</a:t>
            </a:r>
          </a:p>
          <a:p>
            <a:pPr marL="457200" indent="-457200">
              <a:buFont typeface="+mj-lt"/>
              <a:buAutoNum type="arabicPeriod"/>
            </a:pPr>
            <a:r>
              <a:rPr lang="en-IN" sz="2000" dirty="0" smtClean="0">
                <a:latin typeface="Times New Roman" pitchFamily="18" charset="0"/>
                <a:cs typeface="Times New Roman" pitchFamily="18" charset="0"/>
              </a:rPr>
              <a:t>(Shareholders) will be able to reap benefits of their investments.</a:t>
            </a:r>
          </a:p>
          <a:p>
            <a:pPr marL="0" indent="0">
              <a:buNone/>
            </a:pPr>
            <a:endParaRPr lang="en-IN" sz="2000"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Demerit</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(Myself) guilt conscience leading to loss of self worth, which will compromise my efficiency in career.</a:t>
            </a:r>
          </a:p>
          <a:p>
            <a:r>
              <a:rPr lang="en-IN" sz="2000" dirty="0" smtClean="0">
                <a:latin typeface="Times New Roman" pitchFamily="18" charset="0"/>
                <a:cs typeface="Times New Roman" pitchFamily="18" charset="0"/>
              </a:rPr>
              <a:t>(Internet User) leak of private data of individuals.</a:t>
            </a:r>
          </a:p>
          <a:p>
            <a:r>
              <a:rPr lang="en-IN" sz="2000" dirty="0" smtClean="0">
                <a:latin typeface="Times New Roman" pitchFamily="18" charset="0"/>
                <a:cs typeface="Times New Roman" pitchFamily="18" charset="0"/>
              </a:rPr>
              <a:t>(Organization) Name of the organization may get spoiled due to data breach leading to loss of customers and legal liability.</a:t>
            </a:r>
          </a:p>
          <a:p>
            <a:r>
              <a:rPr lang="en-IN" sz="2000" dirty="0" smtClean="0">
                <a:latin typeface="Times New Roman" pitchFamily="18" charset="0"/>
                <a:cs typeface="Times New Roman" pitchFamily="18" charset="0"/>
              </a:rPr>
              <a:t>(</a:t>
            </a:r>
            <a:r>
              <a:rPr lang="en-IN" sz="2000" dirty="0" err="1" smtClean="0">
                <a:latin typeface="Times New Roman" pitchFamily="18" charset="0"/>
                <a:cs typeface="Times New Roman" pitchFamily="18" charset="0"/>
              </a:rPr>
              <a:t>Governmnet</a:t>
            </a:r>
            <a:r>
              <a:rPr lang="en-IN" sz="2000" dirty="0" smtClean="0">
                <a:latin typeface="Times New Roman" pitchFamily="18" charset="0"/>
                <a:cs typeface="Times New Roman" pitchFamily="18" charset="0"/>
              </a:rPr>
              <a:t>) Digital India programme may receive setback due to loss of trust.</a:t>
            </a:r>
            <a:endParaRPr lang="en-IN" sz="2000" dirty="0" smtClean="0">
              <a:latin typeface="Times New Roman" pitchFamily="18" charset="0"/>
              <a:cs typeface="Times New Roman" pitchFamily="18" charset="0"/>
            </a:endParaRPr>
          </a:p>
          <a:p>
            <a:pPr marL="0" indent="0">
              <a:buNone/>
            </a:pPr>
            <a:endParaRPr lang="en-IN" sz="2000"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919214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Various options and its merit /demerit.</a:t>
            </a:r>
          </a:p>
        </p:txBody>
      </p:sp>
      <p:sp>
        <p:nvSpPr>
          <p:cNvPr id="5" name="Content Placeholder 4"/>
          <p:cNvSpPr>
            <a:spLocks noGrp="1"/>
          </p:cNvSpPr>
          <p:nvPr>
            <p:ph idx="1"/>
          </p:nvPr>
        </p:nvSpPr>
        <p:spPr>
          <a:xfrm>
            <a:off x="107504" y="573528"/>
            <a:ext cx="8856984" cy="4569972"/>
          </a:xfrm>
        </p:spPr>
        <p:txBody>
          <a:bodyPr/>
          <a:lstStyle/>
          <a:p>
            <a:pPr marL="0" indent="0">
              <a:buNone/>
            </a:pPr>
            <a:r>
              <a:rPr lang="en-IN" sz="2000" b="1" dirty="0">
                <a:latin typeface="Times New Roman" pitchFamily="18" charset="0"/>
                <a:cs typeface="Times New Roman" pitchFamily="18" charset="0"/>
              </a:rPr>
              <a:t>Talk to the head of the organisation </a:t>
            </a:r>
            <a:endParaRPr lang="en-IN" sz="2000" b="1"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Merit</a:t>
            </a:r>
            <a:r>
              <a:rPr lang="en-IN" sz="2000" dirty="0" smtClean="0">
                <a:latin typeface="Times New Roman" pitchFamily="18" charset="0"/>
                <a:cs typeface="Times New Roman" pitchFamily="18" charset="0"/>
              </a:rPr>
              <a:t>:</a:t>
            </a:r>
          </a:p>
          <a:p>
            <a:pPr marL="457200" indent="-457200">
              <a:buFont typeface="+mj-lt"/>
              <a:buAutoNum type="arabicPeriod"/>
            </a:pPr>
            <a:r>
              <a:rPr lang="en-IN" sz="2000" dirty="0" smtClean="0">
                <a:latin typeface="Times New Roman" pitchFamily="18" charset="0"/>
                <a:cs typeface="Times New Roman" pitchFamily="18" charset="0"/>
              </a:rPr>
              <a:t>(myself) protect my job and financial security to my family.</a:t>
            </a:r>
          </a:p>
          <a:p>
            <a:pPr marL="457200" indent="-457200">
              <a:buFont typeface="+mj-lt"/>
              <a:buAutoNum type="arabicPeriod"/>
            </a:pPr>
            <a:r>
              <a:rPr lang="en-IN" sz="2000" dirty="0" smtClean="0">
                <a:latin typeface="Times New Roman" pitchFamily="18" charset="0"/>
                <a:cs typeface="Times New Roman" pitchFamily="18" charset="0"/>
              </a:rPr>
              <a:t>(Organization) will be able to postpone product launch and work upon loopholes.</a:t>
            </a:r>
          </a:p>
          <a:p>
            <a:pPr marL="457200" indent="-457200">
              <a:buFont typeface="+mj-lt"/>
              <a:buAutoNum type="arabicPeriod"/>
            </a:pPr>
            <a:r>
              <a:rPr lang="en-IN" sz="2000" dirty="0">
                <a:latin typeface="Times New Roman" pitchFamily="18" charset="0"/>
                <a:cs typeface="Times New Roman" pitchFamily="18" charset="0"/>
              </a:rPr>
              <a:t>(Internet User</a:t>
            </a:r>
            <a:r>
              <a:rPr lang="en-IN" sz="2000" dirty="0" smtClean="0">
                <a:latin typeface="Times New Roman" pitchFamily="18" charset="0"/>
                <a:cs typeface="Times New Roman" pitchFamily="18" charset="0"/>
              </a:rPr>
              <a:t>) chances of data leak will be eliminated.</a:t>
            </a:r>
            <a:endParaRPr lang="en-IN" sz="2000"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Demerit</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I can’t do much if head of the organization decide to go with the product launch as per schedule.</a:t>
            </a:r>
          </a:p>
          <a:p>
            <a:pPr marL="0" indent="0">
              <a:buNone/>
            </a:pPr>
            <a:endParaRPr lang="en-IN" sz="2000"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842566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a:latin typeface="Times New Roman" pitchFamily="18" charset="0"/>
                <a:cs typeface="Times New Roman" pitchFamily="18" charset="0"/>
              </a:rPr>
              <a:t>Various options and its merit /demerit.</a:t>
            </a:r>
          </a:p>
        </p:txBody>
      </p:sp>
      <p:sp>
        <p:nvSpPr>
          <p:cNvPr id="5" name="Content Placeholder 4"/>
          <p:cNvSpPr>
            <a:spLocks noGrp="1"/>
          </p:cNvSpPr>
          <p:nvPr>
            <p:ph idx="1"/>
          </p:nvPr>
        </p:nvSpPr>
        <p:spPr>
          <a:xfrm>
            <a:off x="107504" y="573528"/>
            <a:ext cx="8856984" cy="4569972"/>
          </a:xfrm>
        </p:spPr>
        <p:txBody>
          <a:bodyPr/>
          <a:lstStyle/>
          <a:p>
            <a:pPr marL="0" indent="0">
              <a:buNone/>
            </a:pPr>
            <a:r>
              <a:rPr lang="en-IN" sz="2000" b="1" dirty="0">
                <a:latin typeface="Times New Roman" pitchFamily="18" charset="0"/>
                <a:cs typeface="Times New Roman" pitchFamily="18" charset="0"/>
              </a:rPr>
              <a:t>Go to the press revealing the loopholes of the project. </a:t>
            </a:r>
            <a:endParaRPr lang="en-IN" sz="2000" b="1" dirty="0" smtClean="0">
              <a:latin typeface="Times New Roman" pitchFamily="18" charset="0"/>
              <a:cs typeface="Times New Roman" pitchFamily="18" charset="0"/>
            </a:endParaRPr>
          </a:p>
          <a:p>
            <a:pPr marL="0" indent="0">
              <a:buNone/>
            </a:pPr>
            <a:r>
              <a:rPr lang="en-IN" sz="2000" b="1" dirty="0" smtClean="0">
                <a:latin typeface="Times New Roman" pitchFamily="18" charset="0"/>
                <a:cs typeface="Times New Roman" pitchFamily="18" charset="0"/>
              </a:rPr>
              <a:t>Merit</a:t>
            </a:r>
            <a:r>
              <a:rPr lang="en-IN" sz="2000" dirty="0" smtClean="0">
                <a:latin typeface="Times New Roman" pitchFamily="18" charset="0"/>
                <a:cs typeface="Times New Roman" pitchFamily="18" charset="0"/>
              </a:rPr>
              <a:t>:</a:t>
            </a:r>
          </a:p>
          <a:p>
            <a:pPr marL="457200" indent="-457200">
              <a:buFont typeface="+mj-lt"/>
              <a:buAutoNum type="arabicPeriod"/>
            </a:pPr>
            <a:r>
              <a:rPr lang="en-IN" sz="2000" dirty="0" smtClean="0">
                <a:latin typeface="Times New Roman" pitchFamily="18" charset="0"/>
                <a:cs typeface="Times New Roman" pitchFamily="18" charset="0"/>
              </a:rPr>
              <a:t>(myself) able to attend my voice of conscience boosting my self worth.</a:t>
            </a:r>
          </a:p>
          <a:p>
            <a:pPr marL="457200" indent="-457200">
              <a:buFont typeface="+mj-lt"/>
              <a:buAutoNum type="arabicPeriod"/>
            </a:pPr>
            <a:r>
              <a:rPr lang="en-IN" sz="2000" dirty="0" smtClean="0">
                <a:latin typeface="Times New Roman" pitchFamily="18" charset="0"/>
                <a:cs typeface="Times New Roman" pitchFamily="18" charset="0"/>
              </a:rPr>
              <a:t>(Government) </a:t>
            </a:r>
            <a:r>
              <a:rPr lang="en-IN" sz="2000" dirty="0">
                <a:latin typeface="Times New Roman" pitchFamily="18" charset="0"/>
                <a:cs typeface="Times New Roman" pitchFamily="18" charset="0"/>
              </a:rPr>
              <a:t>Digital India programme may </a:t>
            </a:r>
            <a:r>
              <a:rPr lang="en-IN" sz="2000" dirty="0" smtClean="0">
                <a:latin typeface="Times New Roman" pitchFamily="18" charset="0"/>
                <a:cs typeface="Times New Roman" pitchFamily="18" charset="0"/>
              </a:rPr>
              <a:t>continue.</a:t>
            </a:r>
          </a:p>
          <a:p>
            <a:pPr marL="457200" indent="-457200">
              <a:buFont typeface="+mj-lt"/>
              <a:buAutoNum type="arabicPeriod"/>
            </a:pPr>
            <a:r>
              <a:rPr lang="en-IN" sz="2000" dirty="0" smtClean="0">
                <a:latin typeface="Times New Roman" pitchFamily="18" charset="0"/>
                <a:cs typeface="Times New Roman" pitchFamily="18" charset="0"/>
              </a:rPr>
              <a:t>(Internet </a:t>
            </a:r>
            <a:r>
              <a:rPr lang="en-IN" sz="2000" dirty="0">
                <a:latin typeface="Times New Roman" pitchFamily="18" charset="0"/>
                <a:cs typeface="Times New Roman" pitchFamily="18" charset="0"/>
              </a:rPr>
              <a:t>User</a:t>
            </a:r>
            <a:r>
              <a:rPr lang="en-IN" sz="2000" dirty="0" smtClean="0">
                <a:latin typeface="Times New Roman" pitchFamily="18" charset="0"/>
                <a:cs typeface="Times New Roman" pitchFamily="18" charset="0"/>
              </a:rPr>
              <a:t>) chances of data leak will be eliminated and customers will be made aware of the flaw .</a:t>
            </a:r>
          </a:p>
          <a:p>
            <a:pPr marL="457200" indent="-457200">
              <a:buFont typeface="+mj-lt"/>
              <a:buAutoNum type="arabicPeriod"/>
            </a:pPr>
            <a:r>
              <a:rPr lang="en-IN" sz="2000" dirty="0" smtClean="0">
                <a:latin typeface="Times New Roman" pitchFamily="18" charset="0"/>
                <a:cs typeface="Times New Roman" pitchFamily="18" charset="0"/>
              </a:rPr>
              <a:t>(Organization) will be able to protect itself against long term legal liability and loss of consumer trust.</a:t>
            </a:r>
          </a:p>
          <a:p>
            <a:pPr marL="0" indent="0">
              <a:buNone/>
            </a:pPr>
            <a:r>
              <a:rPr lang="en-IN" sz="2000" b="1" dirty="0" smtClean="0">
                <a:latin typeface="Times New Roman" pitchFamily="18" charset="0"/>
                <a:cs typeface="Times New Roman" pitchFamily="18" charset="0"/>
              </a:rPr>
              <a:t>Demerit</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(Myself) loss of job.</a:t>
            </a:r>
          </a:p>
          <a:p>
            <a:r>
              <a:rPr lang="en-IN" sz="2000" dirty="0" smtClean="0">
                <a:latin typeface="Times New Roman" pitchFamily="18" charset="0"/>
                <a:cs typeface="Times New Roman" pitchFamily="18" charset="0"/>
              </a:rPr>
              <a:t>(Organization) loss of reputation.</a:t>
            </a:r>
          </a:p>
          <a:p>
            <a:r>
              <a:rPr lang="en-IN" sz="2000" dirty="0" smtClean="0">
                <a:latin typeface="Times New Roman" pitchFamily="18" charset="0"/>
                <a:cs typeface="Times New Roman" pitchFamily="18" charset="0"/>
              </a:rPr>
              <a:t>(Shareholders) loss of share value and investment.</a:t>
            </a:r>
          </a:p>
          <a:p>
            <a:pPr marL="0" indent="0">
              <a:buNone/>
            </a:pPr>
            <a:endParaRPr lang="en-IN" sz="2000" dirty="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19572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Best course of action: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r>
              <a:rPr lang="en-IN" sz="2000" dirty="0" smtClean="0">
                <a:latin typeface="Times New Roman" pitchFamily="18" charset="0"/>
                <a:cs typeface="Times New Roman" pitchFamily="18" charset="0"/>
              </a:rPr>
              <a:t>Under given scenario, I will collect all necessary material evidences to prove my case and approach to head of the department explaining in details about potential damage to user data if that loophole is not corrected before launching of the product.</a:t>
            </a:r>
          </a:p>
          <a:p>
            <a:r>
              <a:rPr lang="en-IN" sz="2000" dirty="0" smtClean="0">
                <a:latin typeface="Times New Roman" pitchFamily="18" charset="0"/>
                <a:cs typeface="Times New Roman" pitchFamily="18" charset="0"/>
              </a:rPr>
              <a:t>I will try to persuade her/him to postpone scheduled launch.</a:t>
            </a:r>
          </a:p>
          <a:p>
            <a:r>
              <a:rPr lang="en-IN" sz="2000" dirty="0" smtClean="0">
                <a:latin typeface="Times New Roman" pitchFamily="18" charset="0"/>
                <a:cs typeface="Times New Roman" pitchFamily="18" charset="0"/>
              </a:rPr>
              <a:t>If head of the department is convinced my concern will be redressed.</a:t>
            </a:r>
          </a:p>
          <a:p>
            <a:r>
              <a:rPr lang="en-IN" sz="2000" dirty="0" smtClean="0">
                <a:latin typeface="Times New Roman" pitchFamily="18" charset="0"/>
                <a:cs typeface="Times New Roman" pitchFamily="18" charset="0"/>
              </a:rPr>
              <a:t>However, if head of the department decide to continue with the schedule of the launch , I will have no other option but to go public and make consumers aware of the potential risk of data leak.</a:t>
            </a: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000" dirty="0" smtClean="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552620548"/>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10180</TotalTime>
  <Words>1021</Words>
  <Application>Microsoft Macintosh PowerPoint</Application>
  <PresentationFormat>On-screen Show (16:9)</PresentationFormat>
  <Paragraphs>102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 Black</vt:lpstr>
      <vt:lpstr>Times New Roman</vt:lpstr>
      <vt:lpstr>Arial</vt:lpstr>
      <vt:lpstr>580TGp_general_light_ani</vt:lpstr>
      <vt:lpstr>Question 12 (Case 6)</vt:lpstr>
      <vt:lpstr>Approach:</vt:lpstr>
      <vt:lpstr>Various stakeholders.</vt:lpstr>
      <vt:lpstr>Explain crux of the matter.</vt:lpstr>
      <vt:lpstr>Explain competing values.</vt:lpstr>
      <vt:lpstr>Various options and its merit /demerit.</vt:lpstr>
      <vt:lpstr>Various options and its merit /demerit.</vt:lpstr>
      <vt:lpstr>Various options and its merit /demerit.</vt:lpstr>
      <vt:lpstr>Best course of action:</vt:lpstr>
      <vt:lpstr>Justification:</vt:lpstr>
      <vt:lpstr>ethical concerns faced by different agencies utilising public data.</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187</cp:revision>
  <cp:lastPrinted>2018-12-11T13:41:29Z</cp:lastPrinted>
  <dcterms:created xsi:type="dcterms:W3CDTF">2017-12-21T11:06:18Z</dcterms:created>
  <dcterms:modified xsi:type="dcterms:W3CDTF">2019-08-22T07:55:03Z</dcterms:modified>
</cp:coreProperties>
</file>