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328" r:id="rId3"/>
    <p:sldId id="356" r:id="rId4"/>
    <p:sldId id="364" r:id="rId5"/>
    <p:sldId id="373" r:id="rId6"/>
    <p:sldId id="357" r:id="rId7"/>
    <p:sldId id="374" r:id="rId8"/>
    <p:sldId id="376" r:id="rId9"/>
    <p:sldId id="375" r:id="rId10"/>
    <p:sldId id="377" r:id="rId11"/>
  </p:sldIdLst>
  <p:sldSz cx="9144000" cy="5143500" type="screen16x9"/>
  <p:notesSz cx="6858000" cy="9144000"/>
  <p:defaultTextStyle>
    <a:defPPr>
      <a:defRPr lang="en-I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5833"/>
  </p:normalViewPr>
  <p:slideViewPr>
    <p:cSldViewPr>
      <p:cViewPr>
        <p:scale>
          <a:sx n="139" d="100"/>
          <a:sy n="139" d="100"/>
        </p:scale>
        <p:origin x="920" y="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B25E1-3EA9-4390-88F8-CE799CC441E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61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26BAC-A16B-43C1-B8F1-5CCE1CEF22C0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594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4536282"/>
            <a:ext cx="2762250" cy="607219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3529012"/>
            <a:ext cx="6400800" cy="1614488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585787"/>
            <a:ext cx="4743450" cy="3786188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1807369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1"/>
            <a:ext cx="6583363" cy="5450681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0"/>
            <a:ext cx="6372225" cy="530423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191"/>
            <a:ext cx="0" cy="451127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191"/>
            <a:ext cx="0" cy="4655344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191"/>
            <a:ext cx="0" cy="4637484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192"/>
            <a:ext cx="0" cy="447913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192"/>
            <a:ext cx="0" cy="408741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717403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2012156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1218009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-313928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726281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2077244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1" y="208360"/>
            <a:ext cx="1012825" cy="769144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1820466"/>
            <a:ext cx="1012825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03598"/>
            <a:ext cx="250825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4" y="1191"/>
            <a:ext cx="1012825" cy="1762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3406378"/>
            <a:ext cx="1009650" cy="775097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1826419"/>
            <a:ext cx="1012825" cy="76914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813572"/>
            <a:ext cx="6400800" cy="3429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IN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805363"/>
            <a:ext cx="2133600" cy="235744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805363"/>
            <a:ext cx="2895600" cy="235744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805363"/>
            <a:ext cx="2133600" cy="235744"/>
          </a:xfrm>
        </p:spPr>
        <p:txBody>
          <a:bodyPr/>
          <a:lstStyle>
            <a:lvl1pPr>
              <a:defRPr/>
            </a:lvl1pPr>
          </a:lstStyle>
          <a:p>
            <a:fld id="{D8FD1987-26A8-4C1B-AB67-3393AC7B2EA3}" type="slidenum">
              <a:rPr lang="en-IN"/>
              <a:pPr/>
              <a:t>‹#›</a:t>
            </a:fld>
            <a:endParaRPr lang="en-IN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3536156"/>
            <a:ext cx="13147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IN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1" y="0"/>
            <a:ext cx="1076325" cy="51435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000125"/>
            <a:ext cx="660400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191"/>
            <a:ext cx="0" cy="3178969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1" y="2621756"/>
            <a:ext cx="1012825" cy="76914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413273"/>
            <a:ext cx="8229600" cy="1102519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IN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1" y="457200"/>
            <a:ext cx="26638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3E79-6717-4136-A829-C7D9F78DACD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61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4079"/>
            <a:ext cx="2057400" cy="435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079"/>
            <a:ext cx="6019800" cy="4350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CDDB-3EC8-4C90-BD3D-FA81D16A5634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218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8ECE4694-2EAD-4539-9BDB-01FB3A121FBD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30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82C49AEF-2E16-48D7-A4BE-1D6DA1A66F7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65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38960FB5-AC9F-4B81-8370-5B0E12DD4DE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34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2E3D97D7-9EEF-442B-A1A1-5A0173DB667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50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59AE0F1E-400A-4B88-8715-8C1B477C798A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5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9671-8F18-43C7-B1B7-729A03F908F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581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63AAE-1910-4D0D-9E41-1D73F5429B20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78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3973-9FE5-4AE5-902E-E909A19B052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3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AF525-620F-432A-8876-182F9B467ED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87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43EAE-732B-490A-A2BC-CC1CAA86787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21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3DA8B-BBF8-4CC5-A004-F9928BEAF81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9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1A001-100C-4319-BCB0-F2C42547783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71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522D7-4AF5-4918-AB0B-AC5D98BF1F7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3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7144"/>
            <a:ext cx="9156700" cy="5154216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4125516"/>
            <a:ext cx="1441451" cy="1019175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1"/>
            <a:ext cx="0" cy="4432697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51244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1"/>
            <a:ext cx="0" cy="5145881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5156597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291704"/>
            <a:ext cx="0" cy="4864894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464344"/>
            <a:ext cx="0" cy="4692254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579835"/>
            <a:ext cx="0" cy="45767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675085"/>
            <a:ext cx="0" cy="448151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281238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422253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2579290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1735931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-892969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315119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019300"/>
            <a:ext cx="1128712" cy="809625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4" y="3702844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6" y="2856310"/>
            <a:ext cx="1128713" cy="8096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4548188"/>
            <a:ext cx="1128712" cy="597694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30361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9" y="3704035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9" y="1175147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FA68A7-7087-486C-B5A8-8AA03A7F7AF2}" type="slidenum">
              <a:rPr lang="en-IN"/>
              <a:pPr/>
              <a:t>‹#›</a:t>
            </a:fld>
            <a:endParaRPr lang="en-IN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1"/>
            <a:ext cx="5105400" cy="554831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44079"/>
            <a:ext cx="8229600" cy="695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1" y="-285750"/>
            <a:ext cx="2417763" cy="149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4294585"/>
            <a:ext cx="1223962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164554"/>
            <a:ext cx="8229600" cy="695325"/>
          </a:xfrm>
        </p:spPr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uestion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14 (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29" y="411510"/>
            <a:ext cx="9120871" cy="4752528"/>
          </a:xfrm>
        </p:spPr>
        <p:txBody>
          <a:bodyPr/>
          <a:lstStyle/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Q14. 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You are a Public Information Officer (PIO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) in a government department. You are aware that the RTI Act 2005 envisages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transparency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accountability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in administration. The act has functioned as a check on the supposedly arbitrarily administrative behaviour and actions. However, as a PIO you have observed that there are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citizens who filed RTI applications not for themselves but on behalf of such stakeholders who purportedly want to have access to information to further their own interests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 At the same time there are these RTI activists who routinely file RTI applications and attempt to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extort money from the decision makers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 This type of RTI activism has affected the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functioning of the administration adversely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and also possibly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jeopardises the genuineness of the applications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which are essentially aimed at getting justice.</a:t>
            </a: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What measures would you suggest to separate genuine and non-genuine applications? Give merits and demerits of your suggestions. (250 Words, 20)</a:t>
            </a:r>
          </a:p>
        </p:txBody>
      </p:sp>
    </p:spTree>
    <p:extLst>
      <p:ext uri="{BB962C8B-B14F-4D97-AF65-F5344CB8AC3E}">
        <p14:creationId xmlns:p14="http://schemas.microsoft.com/office/powerpoint/2010/main" val="953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92" y="-164554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Way forward: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92" y="458763"/>
            <a:ext cx="7036288" cy="5020022"/>
          </a:xfrm>
        </p:spPr>
        <p:txBody>
          <a:bodyPr/>
          <a:lstStyle/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RTI is dawn of new era in governance process, it has helped to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dismantle era of secrecy and march towards openness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Cataloguing, digitizing, indexing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of public documents and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voluntarily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make it available online should be practised as recommended by 2</a:t>
            </a:r>
            <a:r>
              <a:rPr lang="en-IN" sz="19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ARC.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Moreover,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attitudinal reorientation of Public officials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to change bureaucratic mind set of secrecy, and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instil ethos of transparency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in governance will help RTI to meet its goals in letter and spirit.</a:t>
            </a:r>
          </a:p>
        </p:txBody>
      </p:sp>
    </p:spTree>
    <p:extLst>
      <p:ext uri="{BB962C8B-B14F-4D97-AF65-F5344CB8AC3E}">
        <p14:creationId xmlns:p14="http://schemas.microsoft.com/office/powerpoint/2010/main" val="133897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10501"/>
            <a:ext cx="8229600" cy="695325"/>
          </a:xfrm>
        </p:spPr>
        <p:txBody>
          <a:bodyPr/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Approach: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7534"/>
            <a:ext cx="2808312" cy="437448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Page 1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Identify   stakeholders. </a:t>
            </a:r>
          </a:p>
          <a:p>
            <a:pPr marL="457200" indent="-457200">
              <a:buFontTx/>
              <a:buAutoNum type="arabicPeriod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Define RTI its objective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 bwMode="gray">
          <a:xfrm>
            <a:off x="3073804" y="636974"/>
            <a:ext cx="2808312" cy="43744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IN" sz="2400" b="1" kern="0" dirty="0" smtClean="0">
                <a:latin typeface="Times New Roman" pitchFamily="18" charset="0"/>
                <a:cs typeface="Times New Roman" pitchFamily="18" charset="0"/>
              </a:rPr>
              <a:t>Page 2.</a:t>
            </a:r>
            <a:endParaRPr lang="en-IN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3. Explain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Problem.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Explain Ethical issues.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gray">
          <a:xfrm>
            <a:off x="6108902" y="632382"/>
            <a:ext cx="2808312" cy="43744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IN" sz="2400" b="1" kern="0" dirty="0" smtClean="0">
                <a:latin typeface="Times New Roman" pitchFamily="18" charset="0"/>
                <a:cs typeface="Times New Roman" pitchFamily="18" charset="0"/>
              </a:rPr>
              <a:t>Page 3</a:t>
            </a:r>
            <a:endParaRPr lang="en-IN" sz="24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IN" sz="2400" kern="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sz="2400" kern="0" dirty="0" smtClean="0">
                <a:latin typeface="Times New Roman" pitchFamily="18" charset="0"/>
                <a:cs typeface="Times New Roman" pitchFamily="18" charset="0"/>
              </a:rPr>
              <a:t>. Various mechanism to separate Genuine and non Genuine.</a:t>
            </a:r>
          </a:p>
          <a:p>
            <a:pPr marL="0" indent="0">
              <a:buFontTx/>
              <a:buNone/>
            </a:pPr>
            <a:endParaRPr lang="en-IN" sz="24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IN" sz="2400" kern="0" dirty="0" smtClean="0">
                <a:latin typeface="Times New Roman" pitchFamily="18" charset="0"/>
                <a:cs typeface="Times New Roman" pitchFamily="18" charset="0"/>
              </a:rPr>
              <a:t>6: Conclusion:</a:t>
            </a:r>
            <a:endParaRPr lang="en-IN" sz="24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Various stakeholders.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483518"/>
            <a:ext cx="7848872" cy="43744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Government.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Genuine RTI activist.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Fake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RTI activist.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Society.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0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Define RTI its objective.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493" y="602779"/>
            <a:ext cx="7848872" cy="4374486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RTI aims to provide legal rights to Citizen to access Government Documents.</a:t>
            </a:r>
          </a:p>
          <a:p>
            <a:pPr marL="0" indent="0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Accountability and control.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Transparency.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Probity in Governance.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Co-Governance through Citizen Participation.</a:t>
            </a:r>
          </a:p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Thus, RTI aim to departure from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era of darkness towards Era of Light and thus act as master key of Good Governance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3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Explain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843558"/>
            <a:ext cx="7848872" cy="4374486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Although RTI have very novel objectives , but its been observed that its been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misused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by few elements of society. Many fake activists use RTI for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ulterior motives to further their narrow selfish interests.</a:t>
            </a:r>
          </a:p>
          <a:p>
            <a:pPr marL="457200" indent="-457200">
              <a:buAutoNum type="arabicPeriod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47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-144413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Explain Ethical issues.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504056"/>
            <a:ext cx="6840760" cy="4876006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Misuse of RTI has created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dilemma for Government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put restriction on RTI it may have chances to compromise the law and rendering it toothless.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if government let it go, practice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RTI extortion goes unabated, frustrating Governance Process.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-92546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Various Measures which can be taken: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602778"/>
            <a:ext cx="7416824" cy="4540721"/>
          </a:xfrm>
        </p:spPr>
        <p:txBody>
          <a:bodyPr/>
          <a:lstStyle/>
          <a:p>
            <a:pPr marL="0" indent="0">
              <a:buNone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1: Restriction on third party RTI application:</a:t>
            </a:r>
          </a:p>
          <a:p>
            <a:pPr marL="0" indent="0">
              <a:buNone/>
            </a:pP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Merit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Only aggrieved party can file RTI and 3</a:t>
            </a:r>
            <a:r>
              <a:rPr lang="en-IN" sz="19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party will have no locus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standi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, thus reducing scope of misuse.</a:t>
            </a:r>
          </a:p>
          <a:p>
            <a:pPr marL="0" indent="0">
              <a:buNone/>
            </a:pP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Demerit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Illiteracy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of society which necessitate help of 3</a:t>
            </a:r>
            <a:r>
              <a:rPr lang="en-IN" sz="19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party to fight for cause of weaker section of society.</a:t>
            </a:r>
          </a:p>
          <a:p>
            <a:pPr marL="0" indent="0">
              <a:buNone/>
            </a:pP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Ex: MKSS uses RTI for social Audit like </a:t>
            </a:r>
            <a:r>
              <a:rPr lang="en-IN" sz="1900" dirty="0" err="1" smtClean="0">
                <a:latin typeface="Times New Roman" pitchFamily="18" charset="0"/>
                <a:cs typeface="Times New Roman" pitchFamily="18" charset="0"/>
              </a:rPr>
              <a:t>Jansunwai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408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-92546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Various Measures which can be taken: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602778"/>
            <a:ext cx="9036496" cy="4540721"/>
          </a:xfrm>
        </p:spPr>
        <p:txBody>
          <a:bodyPr/>
          <a:lstStyle/>
          <a:p>
            <a:pPr marL="0" indent="0"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: installation of scrutiny process to separate Genuine and motivated RTI application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punishment mechanism for frivolous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Merit: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Will help to distinguish genuine from unscrupulous RTI.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Will de burden PIO office and thus PIO can focus on genuine RTIs.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Will mitigate prospects of misuse.</a:t>
            </a:r>
          </a:p>
          <a:p>
            <a:pPr marL="0" indent="0">
              <a:buNone/>
            </a:pP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Demerit: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RTI already facing stiff opposition form Bureaucracy, who wish to enjoy secrecy. Putting conditions for qualification will stifle poise of RTI law.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Genuine and motivated RTI is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subjective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definition. May open prospects of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selectivism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in treatment of RTI.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Punishment for frivolous RTI may instil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fear in citizen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and they may desist themselves from coming forward. </a:t>
            </a:r>
          </a:p>
          <a:p>
            <a:pPr marL="0" indent="0">
              <a:buNone/>
            </a:pP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92" y="-164554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Right approach: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92" y="458763"/>
            <a:ext cx="9036496" cy="5020022"/>
          </a:xfrm>
        </p:spPr>
        <p:txBody>
          <a:bodyPr/>
          <a:lstStyle/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Putting any form of restriction in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 RTI application will jeopardise prospects and objectives of the law.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Instead of putting restriction Public officials should themselves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make all public document available online under section 4 of RTI law.</a:t>
            </a:r>
          </a:p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All decisions in Governance should be taken with utmost objectivity, transparency and honesty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 If all these principles are followed then scope of blackmailing and extortion will not arise at first place.</a:t>
            </a:r>
          </a:p>
          <a:p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Proper awareness of the law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should be done while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easing process of filing RTI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. By this way aggrieved party will themselves file RTI.</a:t>
            </a:r>
          </a:p>
          <a:p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can start accreditation process </a:t>
            </a:r>
            <a:r>
              <a:rPr lang="en-IN" sz="1900" dirty="0" smtClean="0">
                <a:latin typeface="Times New Roman" pitchFamily="18" charset="0"/>
                <a:cs typeface="Times New Roman" pitchFamily="18" charset="0"/>
              </a:rPr>
              <a:t>giving certifying genuine RTI activists, this may help in weeding out fake RTI activists which use law for vested interests.</a:t>
            </a: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03818"/>
      </p:ext>
    </p:extLst>
  </p:cSld>
  <p:clrMapOvr>
    <a:masterClrMapping/>
  </p:clrMapOvr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11692</TotalTime>
  <Words>617</Words>
  <Application>Microsoft Macintosh PowerPoint</Application>
  <PresentationFormat>On-screen Show (16:9)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Black</vt:lpstr>
      <vt:lpstr>Times New Roman</vt:lpstr>
      <vt:lpstr>Arial</vt:lpstr>
      <vt:lpstr>580TGp_general_light_ani</vt:lpstr>
      <vt:lpstr>Question 14 (Case 6)</vt:lpstr>
      <vt:lpstr>Approach:</vt:lpstr>
      <vt:lpstr>Various stakeholders.</vt:lpstr>
      <vt:lpstr>Define RTI its objective.</vt:lpstr>
      <vt:lpstr>Explain Problem</vt:lpstr>
      <vt:lpstr>Explain Ethical issues.</vt:lpstr>
      <vt:lpstr>Various Measures which can be taken:</vt:lpstr>
      <vt:lpstr>Various Measures which can be taken:</vt:lpstr>
      <vt:lpstr>Right approach:</vt:lpstr>
      <vt:lpstr>Way forward: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shagun</dc:creator>
  <cp:lastModifiedBy>Microsoft Office User</cp:lastModifiedBy>
  <cp:revision>219</cp:revision>
  <cp:lastPrinted>2018-12-17T07:47:17Z</cp:lastPrinted>
  <dcterms:created xsi:type="dcterms:W3CDTF">2017-12-21T11:06:18Z</dcterms:created>
  <dcterms:modified xsi:type="dcterms:W3CDTF">2019-08-18T08:37:54Z</dcterms:modified>
</cp:coreProperties>
</file>