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1" r:id="rId2"/>
    <p:sldId id="328" r:id="rId3"/>
    <p:sldId id="356" r:id="rId4"/>
    <p:sldId id="364" r:id="rId5"/>
    <p:sldId id="373" r:id="rId6"/>
    <p:sldId id="357" r:id="rId7"/>
    <p:sldId id="374" r:id="rId8"/>
    <p:sldId id="375" r:id="rId9"/>
  </p:sldIdLst>
  <p:sldSz cx="9144000" cy="5143500" type="screen16x9"/>
  <p:notesSz cx="6858000" cy="9144000"/>
  <p:defaultTextStyle>
    <a:defPPr>
      <a:defRPr lang="en-IN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58D"/>
    <a:srgbClr val="808080"/>
    <a:srgbClr val="FCFCFC"/>
    <a:srgbClr val="E8E8E8"/>
    <a:srgbClr val="FFD84B"/>
    <a:srgbClr val="FFFFFF"/>
    <a:srgbClr val="CC3300"/>
    <a:srgbClr val="FFC3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95" autoAdjust="0"/>
    <p:restoredTop sz="95833"/>
  </p:normalViewPr>
  <p:slideViewPr>
    <p:cSldViewPr>
      <p:cViewPr>
        <p:scale>
          <a:sx n="139" d="100"/>
          <a:sy n="139" d="100"/>
        </p:scale>
        <p:origin x="920" y="3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45B25E1-3EA9-4390-88F8-CE799CC441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62612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I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IN" smtClean="0"/>
              <a:t>Click to edit Master text styles</a:t>
            </a:r>
          </a:p>
          <a:p>
            <a:pPr lvl="1"/>
            <a:r>
              <a:rPr lang="en-IN" smtClean="0"/>
              <a:t>Second level</a:t>
            </a:r>
          </a:p>
          <a:p>
            <a:pPr lvl="2"/>
            <a:r>
              <a:rPr lang="en-IN" smtClean="0"/>
              <a:t>Third level</a:t>
            </a:r>
          </a:p>
          <a:p>
            <a:pPr lvl="3"/>
            <a:r>
              <a:rPr lang="en-IN" smtClean="0"/>
              <a:t>Fourth level</a:t>
            </a:r>
          </a:p>
          <a:p>
            <a:pPr lvl="4"/>
            <a:r>
              <a:rPr lang="en-IN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DB26BAC-A16B-43C1-B8F1-5CCE1CEF22C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5594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4536282"/>
            <a:ext cx="2762250" cy="607219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3529012"/>
            <a:ext cx="6400800" cy="1614488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585787"/>
            <a:ext cx="4743450" cy="3786188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1807369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1" y="1"/>
            <a:ext cx="6583363" cy="5450681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1" y="0"/>
            <a:ext cx="6372225" cy="530423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191"/>
            <a:ext cx="0" cy="451127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191"/>
            <a:ext cx="0" cy="465534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191"/>
            <a:ext cx="0" cy="4637484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192"/>
            <a:ext cx="0" cy="4479131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192"/>
            <a:ext cx="0" cy="408741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717403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2012156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1218009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-313928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726281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2077244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1" y="208360"/>
            <a:ext cx="1012825" cy="769144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1820466"/>
            <a:ext cx="1012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1" y="203598"/>
            <a:ext cx="250825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4" y="1191"/>
            <a:ext cx="1012825" cy="176213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3406378"/>
            <a:ext cx="1009650" cy="775097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1826419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3813572"/>
            <a:ext cx="6400800" cy="3429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IN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805363"/>
            <a:ext cx="2895600" cy="235744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805363"/>
            <a:ext cx="2133600" cy="235744"/>
          </a:xfrm>
        </p:spPr>
        <p:txBody>
          <a:bodyPr/>
          <a:lstStyle>
            <a:lvl1pPr>
              <a:defRPr/>
            </a:lvl1pPr>
          </a:lstStyle>
          <a:p>
            <a:fld id="{D8FD1987-26A8-4C1B-AB67-3393AC7B2EA3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3536156"/>
            <a:ext cx="1314784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IN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1" y="0"/>
            <a:ext cx="1076325" cy="51435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000125"/>
            <a:ext cx="660400" cy="769144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191"/>
            <a:ext cx="0" cy="3178969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1" y="2621756"/>
            <a:ext cx="1012825" cy="769144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413273"/>
            <a:ext cx="8229600" cy="1102519"/>
          </a:xfrm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IN" noProof="0" smtClean="0"/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1" y="457200"/>
            <a:ext cx="2663825" cy="1647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3E79-6717-4136-A829-C7D9F78DACD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619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44079"/>
            <a:ext cx="2057400" cy="435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079"/>
            <a:ext cx="6019800" cy="43505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BCDDB-3EC8-4C90-BD3D-FA81D16A5634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52183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ECE4694-2EAD-4539-9BDB-01FB3A121FBD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6307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0"/>
            <a:ext cx="8229600" cy="163949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953942"/>
            <a:ext cx="8229600" cy="16406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82C49AEF-2E16-48D7-A4BE-1D6DA1A66F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165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38960FB5-AC9F-4B81-8370-5B0E12DD4DE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54342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2E3D97D7-9EEF-442B-A1A1-5A0173DB6676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75029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4079"/>
            <a:ext cx="8229600" cy="695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683919"/>
            <a:ext cx="2895600" cy="357188"/>
          </a:xfrm>
        </p:spPr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683919"/>
            <a:ext cx="2133600" cy="357188"/>
          </a:xfrm>
        </p:spPr>
        <p:txBody>
          <a:bodyPr/>
          <a:lstStyle>
            <a:lvl1pPr>
              <a:defRPr/>
            </a:lvl1pPr>
          </a:lstStyle>
          <a:p>
            <a:fld id="{59AE0F1E-400A-4B88-8715-8C1B477C798A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5958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529671-8F18-43C7-B1B7-729A03F908F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5812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63AAE-1910-4D0D-9E41-1D73F5429B20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9780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63973-9FE5-4AE5-902E-E909A19B0528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130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BAF525-620F-432A-8876-182F9B467ED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7877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43EAE-732B-490A-A2BC-CC1CAA86787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4210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3DA8B-BBF8-4CC5-A004-F9928BEAF81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1A001-100C-4319-BCB0-F2C42547783C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471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522D7-4AF5-4918-AB0B-AC5D98BF1F72}" type="slidenum">
              <a:rPr lang="en-IN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9344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1.png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7144"/>
            <a:ext cx="9156700" cy="5154216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4125516"/>
            <a:ext cx="1441451" cy="1019175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1"/>
            <a:ext cx="0" cy="44326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51244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1"/>
            <a:ext cx="0" cy="5145881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5156597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291704"/>
            <a:ext cx="0" cy="486489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464344"/>
            <a:ext cx="0" cy="4692254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579835"/>
            <a:ext cx="0" cy="45767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675085"/>
            <a:ext cx="0" cy="448151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281238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422253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2579290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1735931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-892969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315119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019300"/>
            <a:ext cx="1128712" cy="809625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4" y="3702844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6" y="2856310"/>
            <a:ext cx="1128713" cy="8096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4548188"/>
            <a:ext cx="1128712" cy="597694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303610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9" y="3704035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9" y="1175147"/>
            <a:ext cx="1120775" cy="8096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I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I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4683919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I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4683919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FFA68A7-7087-486C-B5A8-8AA03A7F7AF2}" type="slidenum">
              <a:rPr lang="en-IN"/>
              <a:pPr/>
              <a:t>‹#›</a:t>
            </a:fld>
            <a:endParaRPr lang="en-IN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1"/>
            <a:ext cx="5105400" cy="554831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IN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44079"/>
            <a:ext cx="8229600" cy="69532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1" y="-285750"/>
            <a:ext cx="2417763" cy="14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4294585"/>
            <a:ext cx="1223962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164554"/>
            <a:ext cx="8229600" cy="695325"/>
          </a:xfrm>
        </p:spPr>
        <p:txBody>
          <a:bodyPr/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uestion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13 (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Case 5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129" y="411510"/>
            <a:ext cx="9120871" cy="4752528"/>
          </a:xfrm>
        </p:spPr>
        <p:txBody>
          <a:bodyPr/>
          <a:lstStyle/>
          <a:p>
            <a:pPr marL="0" indent="0">
              <a:buNone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Q13. A building permitted for three floors, while being extended illegally to 6 floors by a builder, collapses. As a consequence, a number of innocent labourers including women and children died. These labourers are migrants of different places. The government immediately announced cash relief to the aggrieved families and arrested the builder.</a:t>
            </a:r>
          </a:p>
          <a:p>
            <a:pPr marL="0" indent="0">
              <a:buNone/>
            </a:pP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Give reasons for such incidents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taking place across the country. </a:t>
            </a:r>
            <a:r>
              <a:rPr lang="en-IN" sz="1800" b="1" dirty="0">
                <a:latin typeface="Times New Roman" pitchFamily="18" charset="0"/>
                <a:cs typeface="Times New Roman" pitchFamily="18" charset="0"/>
              </a:rPr>
              <a:t>Suggest measures to prevent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their occurrence. (250 Words, 20)</a:t>
            </a:r>
          </a:p>
        </p:txBody>
      </p:sp>
    </p:spTree>
    <p:extLst>
      <p:ext uri="{BB962C8B-B14F-4D97-AF65-F5344CB8AC3E}">
        <p14:creationId xmlns:p14="http://schemas.microsoft.com/office/powerpoint/2010/main" val="9531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10501"/>
            <a:ext cx="8229600" cy="695325"/>
          </a:xfrm>
        </p:spPr>
        <p:txBody>
          <a:bodyPr/>
          <a:lstStyle/>
          <a:p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Approach: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627534"/>
            <a:ext cx="2808312" cy="4374486"/>
          </a:xfrm>
          <a:noFill/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Page 1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Identify   stakeholders. </a:t>
            </a:r>
          </a:p>
          <a:p>
            <a:pPr marL="457200" indent="-457200"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Explain Problem.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. Explain Ethical issues.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4"/>
          <p:cNvSpPr txBox="1">
            <a:spLocks/>
          </p:cNvSpPr>
          <p:nvPr/>
        </p:nvSpPr>
        <p:spPr bwMode="gray">
          <a:xfrm>
            <a:off x="3073804" y="636974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2.</a:t>
            </a:r>
            <a:endParaRPr lang="en-IN" sz="2400" kern="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Give reasons for such incidents taking place across the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country.</a:t>
            </a:r>
          </a:p>
        </p:txBody>
      </p:sp>
      <p:sp>
        <p:nvSpPr>
          <p:cNvPr id="8" name="Content Placeholder 4"/>
          <p:cNvSpPr txBox="1">
            <a:spLocks/>
          </p:cNvSpPr>
          <p:nvPr/>
        </p:nvSpPr>
        <p:spPr bwMode="gray">
          <a:xfrm>
            <a:off x="6108902" y="632382"/>
            <a:ext cx="2808312" cy="43744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IN" sz="2400" b="1" kern="0" dirty="0" smtClean="0">
                <a:latin typeface="Times New Roman" pitchFamily="18" charset="0"/>
                <a:cs typeface="Times New Roman" pitchFamily="18" charset="0"/>
              </a:rPr>
              <a:t>Page 3</a:t>
            </a:r>
            <a:endParaRPr lang="en-IN" sz="2400" kern="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IN" sz="2400" kern="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IN" sz="2400" kern="0" dirty="0">
                <a:latin typeface="Times New Roman" pitchFamily="18" charset="0"/>
                <a:cs typeface="Times New Roman" pitchFamily="18" charset="0"/>
              </a:rPr>
              <a:t>Suggest measures to prevent their occurrence. </a:t>
            </a:r>
          </a:p>
        </p:txBody>
      </p:sp>
    </p:spTree>
    <p:extLst>
      <p:ext uri="{BB962C8B-B14F-4D97-AF65-F5344CB8AC3E}">
        <p14:creationId xmlns:p14="http://schemas.microsoft.com/office/powerpoint/2010/main" val="632651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Various stakeholders.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483518"/>
            <a:ext cx="7848872" cy="437448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Migrant labours.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Municipal officers.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Builders.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Government.</a:t>
            </a:r>
          </a:p>
          <a:p>
            <a:pPr marL="457200" indent="-457200">
              <a:buFont typeface="+mj-lt"/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Society.</a:t>
            </a:r>
          </a:p>
          <a:p>
            <a:pPr marL="0" indent="0">
              <a:buNone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40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Explain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Problem: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3493" y="602779"/>
            <a:ext cx="7848872" cy="4374486"/>
          </a:xfrm>
        </p:spPr>
        <p:txBody>
          <a:bodyPr/>
          <a:lstStyle/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This case study is about how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poor implementation of law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aggravated by </a:t>
            </a: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social indifference towards weaker section of society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has resulted into fatal accident.</a:t>
            </a:r>
          </a:p>
          <a:p>
            <a:pPr marL="0" indent="0">
              <a:buNone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663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129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800" dirty="0">
                <a:latin typeface="Times New Roman" pitchFamily="18" charset="0"/>
                <a:cs typeface="Times New Roman" pitchFamily="18" charset="0"/>
              </a:rPr>
              <a:t>Explain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Ethical issues: 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843558"/>
            <a:ext cx="7848872" cy="437448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Poor law enforcement.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Evasion of Duty from Public servants.</a:t>
            </a:r>
          </a:p>
          <a:p>
            <a:pPr marL="457200" indent="-457200">
              <a:buAutoNum type="arabicPeriod"/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rowing Greed</a:t>
            </a: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into society.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Social indifference and lack of Empathy towards weaker section of society.</a:t>
            </a:r>
          </a:p>
          <a:p>
            <a:pPr marL="457200" indent="-457200">
              <a:buAutoNum type="arabicPeriod"/>
            </a:pPr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Devaluation of human life and dignity.</a:t>
            </a:r>
          </a:p>
          <a:p>
            <a:pPr marL="457200" indent="-457200"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en-IN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4171900"/>
            <a:ext cx="971600" cy="9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472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504" y="-144413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Give reasons for such incidents taking place across the country.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504056"/>
            <a:ext cx="8784976" cy="4876006"/>
          </a:xfrm>
        </p:spPr>
        <p:txBody>
          <a:bodyPr/>
          <a:lstStyle/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Poor enforcement of Law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by executive branch of Government.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Poor accountability mechanism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 Governance process which could hold Public officials answerable to their respective duties.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Lack of empathy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in Governance towards protecting rights of Weaker section of Society.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Growing 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materialism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and Greed into society, which have devalued human life.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Rural </a:t>
            </a:r>
            <a:r>
              <a:rPr lang="mr-IN" sz="20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Urban divide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which have laid to Distress migration towards Urban areas.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Dehumanization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of society which have lost compassion towards other human being.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Slow and tardy justice delivery mechanism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which have reduced deterrence effect of Law and Punishment.</a:t>
            </a:r>
          </a:p>
          <a:p>
            <a:r>
              <a:rPr lang="en-IN" sz="2000" b="1" dirty="0" smtClean="0">
                <a:latin typeface="Times New Roman" pitchFamily="18" charset="0"/>
                <a:cs typeface="Times New Roman" pitchFamily="18" charset="0"/>
              </a:rPr>
              <a:t>Lack of Skill and alternate means of livelihood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for poor migrants have forced them to undertake hazardous occupation.</a:t>
            </a: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07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7504" y="-92546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Suggest measures to prevent their occurrence.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504" y="602778"/>
            <a:ext cx="9036496" cy="4540721"/>
          </a:xfrm>
        </p:spPr>
        <p:txBody>
          <a:bodyPr/>
          <a:lstStyle/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In order to Prevent such incidences, we have to start with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implementation of Law in letter and spirit.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Secondly,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fixing of accountability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mechanism in Governance , like adoption of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Carrot and stick policy.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Awareness programme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about the law: basic problem of Law in Urban landscape is that people are not aware of various Laws which result into frequent breach of Law.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Strong regulatory authority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which can regulate Real estate like RERA, and Prohibition of Child Labour.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Social sensitization campaign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to sensitize Citizens about weaker section of Society.</a:t>
            </a: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Stringent penal mechanism in time bound manner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 against those Builders who break law for greed.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Bringing more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transparency into Building Codes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to improve its compliance.</a:t>
            </a:r>
          </a:p>
          <a:p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Proper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crèche facility for Informal sector workers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087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68" y="-236562"/>
            <a:ext cx="8229600" cy="695325"/>
          </a:xfrm>
        </p:spPr>
        <p:txBody>
          <a:bodyPr/>
          <a:lstStyle/>
          <a:p>
            <a:pPr marL="0" indent="0">
              <a:buNone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Way forward: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5992" y="458763"/>
            <a:ext cx="9036496" cy="5020022"/>
          </a:xfrm>
        </p:spPr>
        <p:txBody>
          <a:bodyPr/>
          <a:lstStyle/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Falling standards of morality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into society is matter of concern. </a:t>
            </a:r>
            <a:endParaRPr lang="en-IN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Strong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Laws and values reorientation </a:t>
            </a:r>
            <a:r>
              <a:rPr lang="en-IN" sz="1900" dirty="0" smtClean="0">
                <a:latin typeface="Times New Roman" pitchFamily="18" charset="0"/>
                <a:cs typeface="Times New Roman" pitchFamily="18" charset="0"/>
              </a:rPr>
              <a:t>is essential to </a:t>
            </a:r>
            <a:r>
              <a:rPr lang="en-IN" sz="1900" b="1" dirty="0" smtClean="0">
                <a:latin typeface="Times New Roman" pitchFamily="18" charset="0"/>
                <a:cs typeface="Times New Roman" pitchFamily="18" charset="0"/>
              </a:rPr>
              <a:t>reinstall sensitivity and humanization in social ethos.</a:t>
            </a:r>
          </a:p>
        </p:txBody>
      </p:sp>
    </p:spTree>
    <p:extLst>
      <p:ext uri="{BB962C8B-B14F-4D97-AF65-F5344CB8AC3E}">
        <p14:creationId xmlns:p14="http://schemas.microsoft.com/office/powerpoint/2010/main" val="604303818"/>
      </p:ext>
    </p:extLst>
  </p:cSld>
  <p:clrMapOvr>
    <a:masterClrMapping/>
  </p:clrMapOvr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I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580TGp_general_light_ani</Template>
  <TotalTime>11576</TotalTime>
  <Words>428</Words>
  <Application>Microsoft Macintosh PowerPoint</Application>
  <PresentationFormat>On-screen Show (16:9)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 Black</vt:lpstr>
      <vt:lpstr>Times New Roman</vt:lpstr>
      <vt:lpstr>Arial</vt:lpstr>
      <vt:lpstr>580TGp_general_light_ani</vt:lpstr>
      <vt:lpstr>Question 13 (Case 5)</vt:lpstr>
      <vt:lpstr>Approach:</vt:lpstr>
      <vt:lpstr>Various stakeholders.</vt:lpstr>
      <vt:lpstr>Explain Problem:</vt:lpstr>
      <vt:lpstr>Explain Ethical issues: </vt:lpstr>
      <vt:lpstr>Give reasons for such incidents taking place across the country.</vt:lpstr>
      <vt:lpstr>Suggest measures to prevent their occurrence.</vt:lpstr>
      <vt:lpstr>Way forward: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PowerTemplate</dc:title>
  <dc:creator>shagun</dc:creator>
  <cp:lastModifiedBy>Microsoft Office User</cp:lastModifiedBy>
  <cp:revision>208</cp:revision>
  <cp:lastPrinted>2018-12-16T12:19:43Z</cp:lastPrinted>
  <dcterms:created xsi:type="dcterms:W3CDTF">2017-12-21T11:06:18Z</dcterms:created>
  <dcterms:modified xsi:type="dcterms:W3CDTF">2019-08-18T08:22:12Z</dcterms:modified>
</cp:coreProperties>
</file>