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1" r:id="rId2"/>
    <p:sldId id="328" r:id="rId3"/>
    <p:sldId id="356" r:id="rId4"/>
    <p:sldId id="357" r:id="rId5"/>
    <p:sldId id="359" r:id="rId6"/>
    <p:sldId id="361" r:id="rId7"/>
    <p:sldId id="362" r:id="rId8"/>
    <p:sldId id="363" r:id="rId9"/>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95" autoAdjust="0"/>
    <p:restoredTop sz="95833"/>
  </p:normalViewPr>
  <p:slideViewPr>
    <p:cSldViewPr>
      <p:cViewPr>
        <p:scale>
          <a:sx n="139" d="100"/>
          <a:sy n="139" d="100"/>
        </p:scale>
        <p:origin x="920" y="624"/>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800" smtClean="0">
                <a:latin typeface="Times New Roman" pitchFamily="18" charset="0"/>
                <a:cs typeface="Times New Roman" pitchFamily="18" charset="0"/>
              </a:rPr>
              <a:t>Q</a:t>
            </a:r>
            <a:r>
              <a:rPr lang="en-IN" sz="2800">
                <a:latin typeface="Times New Roman" pitchFamily="18" charset="0"/>
                <a:cs typeface="Times New Roman" pitchFamily="18" charset="0"/>
              </a:rPr>
              <a:t>uestion </a:t>
            </a:r>
            <a:r>
              <a:rPr lang="en-IN" sz="2800" smtClean="0">
                <a:latin typeface="Times New Roman" pitchFamily="18" charset="0"/>
                <a:cs typeface="Times New Roman" pitchFamily="18" charset="0"/>
              </a:rPr>
              <a:t>7 (</a:t>
            </a:r>
            <a:r>
              <a:rPr lang="en-IN" sz="2800">
                <a:latin typeface="Times New Roman" pitchFamily="18" charset="0"/>
                <a:cs typeface="Times New Roman" pitchFamily="18" charset="0"/>
              </a:rPr>
              <a:t>Case </a:t>
            </a:r>
            <a:r>
              <a:rPr lang="en-IN" sz="2800" smtClean="0">
                <a:latin typeface="Times New Roman" pitchFamily="18" charset="0"/>
                <a:cs typeface="Times New Roman" pitchFamily="18" charset="0"/>
              </a:rPr>
              <a:t>1</a:t>
            </a:r>
            <a:r>
              <a:rPr lang="en-IN" sz="2800">
                <a:latin typeface="Times New Roman" pitchFamily="18" charset="0"/>
                <a:cs typeface="Times New Roman" pitchFamily="18" charset="0"/>
              </a:rPr>
              <a:t>)</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23129" y="483518"/>
            <a:ext cx="9120871" cy="4659982"/>
          </a:xfrm>
        </p:spPr>
        <p:txBody>
          <a:bodyPr/>
          <a:lstStyle/>
          <a:p>
            <a:pPr marL="0" indent="0">
              <a:buNone/>
            </a:pPr>
            <a:r>
              <a:rPr lang="en-IN" sz="1600" dirty="0">
                <a:latin typeface="Times New Roman" pitchFamily="18" charset="0"/>
                <a:cs typeface="Times New Roman" pitchFamily="18" charset="0"/>
              </a:rPr>
              <a:t> 7. Rakesh is a responsible district level officer, who enjoys the trust of his higher officials. Knowing his honesty, the government entrusted him with the responsibility of identifying the beneficiaries under a health care scheme meant for senior citizens.</a:t>
            </a:r>
          </a:p>
          <a:p>
            <a:pPr marL="0" indent="0">
              <a:buNone/>
            </a:pPr>
            <a:r>
              <a:rPr lang="en-IN" sz="1600" dirty="0">
                <a:latin typeface="Times New Roman" pitchFamily="18" charset="0"/>
                <a:cs typeface="Times New Roman" pitchFamily="18" charset="0"/>
              </a:rPr>
              <a:t>The criteria to be a beneficiary are the following:</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(a) 60 years of age or above.</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(b) Belonging to a reserved community.</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(c) Family income of less than 1 Lakh rupees per annum.</a:t>
            </a:r>
            <a:br>
              <a:rPr lang="en-IN" sz="1600" dirty="0">
                <a:latin typeface="Times New Roman" pitchFamily="18" charset="0"/>
                <a:cs typeface="Times New Roman" pitchFamily="18" charset="0"/>
              </a:rPr>
            </a:br>
            <a:r>
              <a:rPr lang="en-IN" sz="1600" dirty="0">
                <a:latin typeface="Times New Roman" pitchFamily="18" charset="0"/>
                <a:cs typeface="Times New Roman" pitchFamily="18" charset="0"/>
              </a:rPr>
              <a:t>(d) Post-treatment prognosis is likely to be high to make a positive difference to the quality of life of the beneficiary.</a:t>
            </a:r>
          </a:p>
          <a:p>
            <a:pPr marL="0" indent="0">
              <a:buNone/>
            </a:pPr>
            <a:r>
              <a:rPr lang="en-IN" sz="1600" dirty="0">
                <a:latin typeface="Times New Roman" pitchFamily="18" charset="0"/>
                <a:cs typeface="Times New Roman" pitchFamily="18" charset="0"/>
              </a:rPr>
              <a:t>One day, an old couple visited Rakesh’s office with their application. They have been the residents of a village in his district since their birth. The old man is diagnosed with a rare condition that causes obstruction in the large intestine. As a consequence, he has severe abdominal pain frequently that prevents him from doing any physical labour. The couple has no children to support them. The expert surgeon whom they contacted is willing to do the surgery without charging any fee. However, the couple will have to bear the cost of incidental charges, such as medicines, hospitalization, etc., to the tune of rupees one lakh. The couple fulfils all the criteria except criterion ‘b’. However, any financial aid would certainly make a significant difference in their quality of life.</a:t>
            </a:r>
          </a:p>
          <a:p>
            <a:pPr marL="0" indent="0">
              <a:buNone/>
            </a:pPr>
            <a:r>
              <a:rPr lang="en-IN" sz="1600" dirty="0">
                <a:latin typeface="Times New Roman" pitchFamily="18" charset="0"/>
                <a:cs typeface="Times New Roman" pitchFamily="18" charset="0"/>
              </a:rPr>
              <a:t>How should Rakesh respond to the situation? (250 words) </a:t>
            </a: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0" indent="0">
              <a:buNone/>
            </a:pPr>
            <a:r>
              <a:rPr lang="en-IN" sz="2400" dirty="0" smtClean="0">
                <a:latin typeface="Times New Roman" pitchFamily="18" charset="0"/>
                <a:cs typeface="Times New Roman" pitchFamily="18" charset="0"/>
              </a:rPr>
              <a:t>1.Identify stakeholders.</a:t>
            </a:r>
          </a:p>
          <a:p>
            <a:pPr marL="0" indent="0">
              <a:buNone/>
            </a:pPr>
            <a:r>
              <a:rPr lang="en-IN" sz="2400" dirty="0" smtClean="0">
                <a:latin typeface="Times New Roman" pitchFamily="18" charset="0"/>
                <a:cs typeface="Times New Roman" pitchFamily="18" charset="0"/>
              </a:rPr>
              <a:t> </a:t>
            </a: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2.Explain Ethical dilemma.</a:t>
            </a:r>
          </a:p>
          <a:p>
            <a:pPr marL="0" indent="0">
              <a:buNone/>
            </a:pPr>
            <a:r>
              <a:rPr lang="en-IN" sz="2400" dirty="0" smtClean="0">
                <a:latin typeface="Times New Roman" pitchFamily="18" charset="0"/>
                <a:cs typeface="Times New Roman" pitchFamily="18" charset="0"/>
              </a:rPr>
              <a:t>Explain </a:t>
            </a:r>
            <a:r>
              <a:rPr lang="en-IN" sz="2400" dirty="0">
                <a:latin typeface="Times New Roman" pitchFamily="18" charset="0"/>
                <a:cs typeface="Times New Roman" pitchFamily="18" charset="0"/>
              </a:rPr>
              <a:t>various conflicting issues.</a:t>
            </a:r>
          </a:p>
          <a:p>
            <a:pPr marL="0" indent="0">
              <a:buNone/>
            </a:pP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 </a:t>
            </a:r>
            <a:r>
              <a:rPr lang="en-IN" sz="2400" kern="0" dirty="0" smtClean="0">
                <a:latin typeface="Times New Roman" pitchFamily="18" charset="0"/>
                <a:cs typeface="Times New Roman" pitchFamily="18" charset="0"/>
              </a:rPr>
              <a:t>4. mention various alternative and merits demerit.</a:t>
            </a:r>
          </a:p>
          <a:p>
            <a:pPr marL="0" indent="0">
              <a:buFontTx/>
              <a:buNone/>
            </a:pPr>
            <a:endParaRPr lang="en-IN" sz="2400" kern="0" dirty="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smtClean="0">
                <a:latin typeface="Times New Roman" pitchFamily="18" charset="0"/>
                <a:cs typeface="Times New Roman" pitchFamily="18" charset="0"/>
              </a:rPr>
              <a:t>5. Mention </a:t>
            </a:r>
            <a:r>
              <a:rPr lang="en-IN" sz="2400" kern="0" dirty="0">
                <a:latin typeface="Times New Roman" pitchFamily="18" charset="0"/>
                <a:cs typeface="Times New Roman" pitchFamily="18" charset="0"/>
              </a:rPr>
              <a:t>which action you will choose and justify.</a:t>
            </a:r>
          </a:p>
          <a:p>
            <a:pPr marL="0" indent="0">
              <a:buFontTx/>
              <a:buNone/>
            </a:pPr>
            <a:endParaRPr lang="en-IN" sz="2400" kern="0" dirty="0" smtClean="0">
              <a:latin typeface="Times New Roman" pitchFamily="18" charset="0"/>
              <a:cs typeface="Times New Roman" pitchFamily="18" charset="0"/>
            </a:endParaRPr>
          </a:p>
          <a:p>
            <a:pPr marL="0" indent="0">
              <a:buFontTx/>
              <a:buNone/>
            </a:pPr>
            <a:endParaRPr lang="en-IN" sz="2400" kern="0" dirty="0" smtClean="0">
              <a:latin typeface="Times New Roman" pitchFamily="18" charset="0"/>
              <a:cs typeface="Times New Roman" pitchFamily="18" charset="0"/>
            </a:endParaRPr>
          </a:p>
          <a:p>
            <a:pPr marL="0" indent="0">
              <a:buFontTx/>
              <a:buNone/>
            </a:pPr>
            <a:r>
              <a:rPr lang="en-IN" sz="2400" kern="0" dirty="0" smtClean="0">
                <a:latin typeface="Times New Roman" pitchFamily="18" charset="0"/>
                <a:cs typeface="Times New Roman" pitchFamily="18" charset="0"/>
              </a:rPr>
              <a:t>6. Way forward:</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23478"/>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Rakesh.</a:t>
            </a:r>
          </a:p>
          <a:p>
            <a:pPr marL="457200" indent="-457200">
              <a:buFont typeface="+mj-lt"/>
              <a:buAutoNum type="arabicPeriod"/>
            </a:pPr>
            <a:r>
              <a:rPr lang="en-IN" sz="2400" dirty="0" smtClean="0">
                <a:latin typeface="Times New Roman" pitchFamily="18" charset="0"/>
                <a:cs typeface="Times New Roman" pitchFamily="18" charset="0"/>
              </a:rPr>
              <a:t>Government.</a:t>
            </a:r>
          </a:p>
          <a:p>
            <a:pPr marL="457200" indent="-457200">
              <a:buFont typeface="+mj-lt"/>
              <a:buAutoNum type="arabicPeriod"/>
            </a:pPr>
            <a:r>
              <a:rPr lang="en-IN" sz="2400" dirty="0" smtClean="0">
                <a:latin typeface="Times New Roman" pitchFamily="18" charset="0"/>
                <a:cs typeface="Times New Roman" pitchFamily="18" charset="0"/>
              </a:rPr>
              <a:t>Old age couple.</a:t>
            </a:r>
          </a:p>
          <a:p>
            <a:pPr marL="457200" indent="-457200">
              <a:buFont typeface="+mj-lt"/>
              <a:buAutoNum type="arabicPeriod"/>
            </a:pPr>
            <a:r>
              <a:rPr lang="en-IN" sz="2400" dirty="0" smtClean="0">
                <a:latin typeface="Times New Roman" pitchFamily="18" charset="0"/>
                <a:cs typeface="Times New Roman" pitchFamily="18" charset="0"/>
              </a:rPr>
              <a:t>Reserved class</a:t>
            </a:r>
          </a:p>
          <a:p>
            <a:pPr marL="0" indent="0">
              <a:buNone/>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23478"/>
            <a:ext cx="8229600" cy="695325"/>
          </a:xfrm>
        </p:spPr>
        <p:txBody>
          <a:bodyPr/>
          <a:lstStyle/>
          <a:p>
            <a:r>
              <a:rPr lang="en-IN" sz="2800" dirty="0" smtClean="0">
                <a:latin typeface="Times New Roman" pitchFamily="18" charset="0"/>
                <a:cs typeface="Times New Roman" pitchFamily="18" charset="0"/>
              </a:rPr>
              <a:t>Ethical Dilemma in this case is: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Strict observation of the organizational rules and processes and deny benefits to Old man.</a:t>
            </a:r>
          </a:p>
          <a:p>
            <a:pPr marL="457200" indent="-457200">
              <a:buFont typeface="+mj-lt"/>
              <a:buAutoNum type="arabicPeriod"/>
            </a:pPr>
            <a:r>
              <a:rPr lang="en-IN" sz="2400" dirty="0" smtClean="0">
                <a:latin typeface="Times New Roman" pitchFamily="18" charset="0"/>
                <a:cs typeface="Times New Roman" pitchFamily="18" charset="0"/>
              </a:rPr>
              <a:t>Values of compassion and empathy towards weaker section of society and thus tweak rules to help genuine case of old man.</a:t>
            </a: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40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164554"/>
            <a:ext cx="8229600" cy="695325"/>
          </a:xfrm>
        </p:spPr>
        <p:txBody>
          <a:bodyPr/>
          <a:lstStyle/>
          <a:p>
            <a:r>
              <a:rPr lang="en-IN" sz="2800" dirty="0" smtClean="0">
                <a:latin typeface="Times New Roman" pitchFamily="18" charset="0"/>
                <a:cs typeface="Times New Roman" pitchFamily="18" charset="0"/>
              </a:rPr>
              <a:t>Various course of action:</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6120" y="411510"/>
            <a:ext cx="8964488" cy="4731990"/>
          </a:xfrm>
        </p:spPr>
        <p:txBody>
          <a:bodyPr/>
          <a:lstStyle/>
          <a:p>
            <a:pPr marL="0" indent="0">
              <a:buNone/>
            </a:pPr>
            <a:r>
              <a:rPr lang="en-IN" sz="1800" dirty="0" smtClean="0">
                <a:latin typeface="Times New Roman" pitchFamily="18" charset="0"/>
                <a:cs typeface="Times New Roman" pitchFamily="18" charset="0"/>
              </a:rPr>
              <a:t>1. Deny entitlements to old age couple as they do not fulfil entire criteria.</a:t>
            </a:r>
          </a:p>
          <a:p>
            <a:pPr marL="0" indent="0">
              <a:buNone/>
            </a:pPr>
            <a:r>
              <a:rPr lang="en-IN" sz="1800" b="1" dirty="0" smtClean="0">
                <a:latin typeface="Times New Roman" pitchFamily="18" charset="0"/>
                <a:cs typeface="Times New Roman" pitchFamily="18" charset="0"/>
              </a:rPr>
              <a:t>Merits:</a:t>
            </a:r>
          </a:p>
          <a:p>
            <a:pPr marL="457200" indent="-457200">
              <a:buFont typeface="+mj-lt"/>
              <a:buAutoNum type="arabicPeriod"/>
            </a:pPr>
            <a:r>
              <a:rPr lang="en-IN" sz="1800" dirty="0" smtClean="0">
                <a:latin typeface="Times New Roman" pitchFamily="18" charset="0"/>
                <a:cs typeface="Times New Roman" pitchFamily="18" charset="0"/>
              </a:rPr>
              <a:t>Upholding rules and processes.</a:t>
            </a:r>
          </a:p>
          <a:p>
            <a:pPr marL="457200" indent="-457200">
              <a:buFont typeface="+mj-lt"/>
              <a:buAutoNum type="arabicPeriod"/>
            </a:pPr>
            <a:r>
              <a:rPr lang="en-IN" sz="1800" dirty="0" smtClean="0">
                <a:latin typeface="Times New Roman" pitchFamily="18" charset="0"/>
                <a:cs typeface="Times New Roman" pitchFamily="18" charset="0"/>
              </a:rPr>
              <a:t>Protecting right of reserved class.</a:t>
            </a:r>
          </a:p>
          <a:p>
            <a:pPr marL="457200" indent="-457200">
              <a:buFont typeface="+mj-lt"/>
              <a:buAutoNum type="arabicPeriod"/>
            </a:pPr>
            <a:r>
              <a:rPr lang="en-IN" sz="1800" dirty="0" smtClean="0">
                <a:latin typeface="Times New Roman" pitchFamily="18" charset="0"/>
                <a:cs typeface="Times New Roman" pitchFamily="18" charset="0"/>
              </a:rPr>
              <a:t>Honesty and integrity of the office will be intact and may lead to promotion and career growth of Rakesh.</a:t>
            </a:r>
          </a:p>
          <a:p>
            <a:pPr marL="0" indent="0">
              <a:buNone/>
            </a:pPr>
            <a:r>
              <a:rPr lang="en-IN" sz="1800" b="1" dirty="0" smtClean="0">
                <a:latin typeface="Times New Roman" pitchFamily="18" charset="0"/>
                <a:cs typeface="Times New Roman" pitchFamily="18" charset="0"/>
              </a:rPr>
              <a:t>Demerits:</a:t>
            </a:r>
          </a:p>
          <a:p>
            <a:pPr>
              <a:buFont typeface="+mj-lt"/>
              <a:buAutoNum type="arabicPeriod"/>
            </a:pPr>
            <a:r>
              <a:rPr lang="en-IN" sz="1800" dirty="0" smtClean="0">
                <a:latin typeface="Times New Roman" pitchFamily="18" charset="0"/>
                <a:cs typeface="Times New Roman" pitchFamily="18" charset="0"/>
              </a:rPr>
              <a:t>Life of Old man may be in jeopardy.</a:t>
            </a:r>
          </a:p>
          <a:p>
            <a:pPr>
              <a:buFont typeface="+mj-lt"/>
              <a:buAutoNum type="arabicPeriod"/>
            </a:pPr>
            <a:r>
              <a:rPr lang="en-IN" sz="1800" dirty="0" smtClean="0">
                <a:latin typeface="Times New Roman" pitchFamily="18" charset="0"/>
                <a:cs typeface="Times New Roman" pitchFamily="18" charset="0"/>
              </a:rPr>
              <a:t>Denial of Public services just on basis of reservation, when an Individual may have very high chances of survival is against ethos of Humanity.</a:t>
            </a:r>
          </a:p>
          <a:p>
            <a:pPr>
              <a:buFont typeface="+mj-lt"/>
              <a:buAutoNum type="arabicPeriod"/>
            </a:pPr>
            <a:r>
              <a:rPr lang="en-IN" sz="1800" dirty="0" smtClean="0">
                <a:latin typeface="Times New Roman" pitchFamily="18" charset="0"/>
                <a:cs typeface="Times New Roman" pitchFamily="18" charset="0"/>
              </a:rPr>
              <a:t>Any negative outcome due to service denial may lead to public outrage, compromising law and order.</a:t>
            </a:r>
          </a:p>
          <a:p>
            <a:pPr>
              <a:buFont typeface="+mj-lt"/>
              <a:buAutoNum type="arabicPeriod"/>
            </a:pPr>
            <a:r>
              <a:rPr lang="en-IN" sz="1800" dirty="0" smtClean="0">
                <a:latin typeface="Times New Roman" pitchFamily="18" charset="0"/>
                <a:cs typeface="Times New Roman" pitchFamily="18" charset="0"/>
              </a:rPr>
              <a:t>It will further consolidate public perception of Bureaucratic red </a:t>
            </a:r>
            <a:r>
              <a:rPr lang="en-IN" sz="1800" dirty="0" err="1" smtClean="0">
                <a:latin typeface="Times New Roman" pitchFamily="18" charset="0"/>
                <a:cs typeface="Times New Roman" pitchFamily="18" charset="0"/>
              </a:rPr>
              <a:t>tapism</a:t>
            </a:r>
            <a:r>
              <a:rPr lang="en-IN" sz="1800" dirty="0" smtClean="0">
                <a:latin typeface="Times New Roman" pitchFamily="18" charset="0"/>
                <a:cs typeface="Times New Roman" pitchFamily="18" charset="0"/>
              </a:rPr>
              <a:t>.</a:t>
            </a:r>
          </a:p>
          <a:p>
            <a:pPr>
              <a:buFont typeface="+mj-lt"/>
              <a:buAutoNum type="arabicPeriod"/>
            </a:pPr>
            <a:r>
              <a:rPr lang="en-IN" sz="1800" dirty="0" smtClean="0">
                <a:latin typeface="Times New Roman" pitchFamily="18" charset="0"/>
                <a:cs typeface="Times New Roman" pitchFamily="18" charset="0"/>
              </a:rPr>
              <a:t>Guilt conscience in Rakesh for not able to help old man will affect efficiency and career.</a:t>
            </a:r>
          </a:p>
          <a:p>
            <a:pPr marL="0" indent="0">
              <a:buNone/>
            </a:pPr>
            <a:endParaRPr lang="en-IN" sz="1800" dirty="0" smtClean="0">
              <a:latin typeface="Times New Roman" pitchFamily="18" charset="0"/>
              <a:cs typeface="Times New Roman" pitchFamily="18" charset="0"/>
            </a:endParaRPr>
          </a:p>
          <a:p>
            <a:pPr marL="0" indent="0">
              <a:buNone/>
            </a:pPr>
            <a:endParaRPr lang="en-IN" sz="1800" dirty="0" smtClean="0">
              <a:latin typeface="Times New Roman" pitchFamily="18" charset="0"/>
              <a:cs typeface="Times New Roman" pitchFamily="18" charset="0"/>
            </a:endParaRPr>
          </a:p>
          <a:p>
            <a:pPr marL="0" indent="0">
              <a:buNone/>
            </a:pP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136176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164554"/>
            <a:ext cx="8229600" cy="695325"/>
          </a:xfrm>
        </p:spPr>
        <p:txBody>
          <a:bodyPr/>
          <a:lstStyle/>
          <a:p>
            <a:r>
              <a:rPr lang="en-IN" sz="2800" dirty="0" smtClean="0">
                <a:latin typeface="Times New Roman" pitchFamily="18" charset="0"/>
                <a:cs typeface="Times New Roman" pitchFamily="18" charset="0"/>
              </a:rPr>
              <a:t>Various course of action:</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6120" y="411510"/>
            <a:ext cx="8964488" cy="4731990"/>
          </a:xfrm>
        </p:spPr>
        <p:txBody>
          <a:bodyPr/>
          <a:lstStyle/>
          <a:p>
            <a:pPr marL="0" indent="0">
              <a:buNone/>
            </a:pPr>
            <a:r>
              <a:rPr lang="en-IN" sz="1800" dirty="0">
                <a:latin typeface="Times New Roman" pitchFamily="18" charset="0"/>
                <a:cs typeface="Times New Roman" pitchFamily="18" charset="0"/>
              </a:rPr>
              <a:t>2</a:t>
            </a:r>
            <a:r>
              <a:rPr lang="en-IN" sz="1800" dirty="0" smtClean="0">
                <a:latin typeface="Times New Roman" pitchFamily="18" charset="0"/>
                <a:cs typeface="Times New Roman" pitchFamily="18" charset="0"/>
              </a:rPr>
              <a:t>. Make suitable changes in eligibility criteria for this special genuine case.</a:t>
            </a:r>
          </a:p>
          <a:p>
            <a:pPr marL="0" indent="0">
              <a:buNone/>
            </a:pPr>
            <a:r>
              <a:rPr lang="en-IN" sz="1800" b="1" dirty="0" smtClean="0">
                <a:latin typeface="Times New Roman" pitchFamily="18" charset="0"/>
                <a:cs typeface="Times New Roman" pitchFamily="18" charset="0"/>
              </a:rPr>
              <a:t>Merits:</a:t>
            </a:r>
          </a:p>
          <a:p>
            <a:r>
              <a:rPr lang="en-IN" sz="1800" dirty="0" smtClean="0">
                <a:latin typeface="Times New Roman" pitchFamily="18" charset="0"/>
                <a:cs typeface="Times New Roman" pitchFamily="18" charset="0"/>
              </a:rPr>
              <a:t>Will uphold compassion and empathy in Public services.</a:t>
            </a:r>
          </a:p>
          <a:p>
            <a:r>
              <a:rPr lang="en-IN" sz="1800" dirty="0" smtClean="0">
                <a:latin typeface="Times New Roman" pitchFamily="18" charset="0"/>
                <a:cs typeface="Times New Roman" pitchFamily="18" charset="0"/>
              </a:rPr>
              <a:t>Citizen centric administration.</a:t>
            </a:r>
          </a:p>
          <a:p>
            <a:r>
              <a:rPr lang="en-IN" sz="1800" dirty="0" smtClean="0">
                <a:latin typeface="Times New Roman" pitchFamily="18" charset="0"/>
                <a:cs typeface="Times New Roman" pitchFamily="18" charset="0"/>
              </a:rPr>
              <a:t>Old man will be able to get life saving timely medical intervention.</a:t>
            </a:r>
          </a:p>
          <a:p>
            <a:r>
              <a:rPr lang="en-IN" sz="1800" dirty="0" smtClean="0">
                <a:latin typeface="Times New Roman" pitchFamily="18" charset="0"/>
                <a:cs typeface="Times New Roman" pitchFamily="18" charset="0"/>
              </a:rPr>
              <a:t>Two lives can be protected as old man wife is solely dependent on Old man.</a:t>
            </a:r>
            <a:endParaRPr lang="en-IN" sz="1800" b="1" dirty="0" smtClean="0">
              <a:latin typeface="Times New Roman" pitchFamily="18" charset="0"/>
              <a:cs typeface="Times New Roman" pitchFamily="18" charset="0"/>
            </a:endParaRPr>
          </a:p>
          <a:p>
            <a:pPr marL="0" indent="0">
              <a:buNone/>
            </a:pPr>
            <a:r>
              <a:rPr lang="en-IN" sz="1800" b="1" dirty="0" smtClean="0">
                <a:latin typeface="Times New Roman" pitchFamily="18" charset="0"/>
                <a:cs typeface="Times New Roman" pitchFamily="18" charset="0"/>
              </a:rPr>
              <a:t>Demerits:</a:t>
            </a:r>
          </a:p>
          <a:p>
            <a:pPr>
              <a:buFont typeface="+mj-lt"/>
              <a:buAutoNum type="arabicPeriod"/>
            </a:pPr>
            <a:r>
              <a:rPr lang="en-IN" sz="1800" dirty="0" smtClean="0">
                <a:latin typeface="Times New Roman" pitchFamily="18" charset="0"/>
                <a:cs typeface="Times New Roman" pitchFamily="18" charset="0"/>
              </a:rPr>
              <a:t>Breaking of law will set wrong precedence.</a:t>
            </a:r>
          </a:p>
          <a:p>
            <a:pPr>
              <a:buFont typeface="+mj-lt"/>
              <a:buAutoNum type="arabicPeriod"/>
            </a:pPr>
            <a:r>
              <a:rPr lang="en-IN" sz="1800" dirty="0" smtClean="0">
                <a:latin typeface="Times New Roman" pitchFamily="18" charset="0"/>
                <a:cs typeface="Times New Roman" pitchFamily="18" charset="0"/>
              </a:rPr>
              <a:t>May open flood gates for other cases thus robbing reserved community of their due share.</a:t>
            </a:r>
          </a:p>
          <a:p>
            <a:pPr marL="0" indent="0">
              <a:buNone/>
            </a:pPr>
            <a:endParaRPr lang="en-IN" sz="1800" dirty="0" smtClean="0">
              <a:latin typeface="Times New Roman" pitchFamily="18" charset="0"/>
              <a:cs typeface="Times New Roman" pitchFamily="18" charset="0"/>
            </a:endParaRPr>
          </a:p>
          <a:p>
            <a:pPr marL="0" indent="0">
              <a:buNone/>
            </a:pPr>
            <a:endParaRPr lang="en-IN" sz="1800" dirty="0" smtClean="0">
              <a:latin typeface="Times New Roman" pitchFamily="18" charset="0"/>
              <a:cs typeface="Times New Roman" pitchFamily="18" charset="0"/>
            </a:endParaRPr>
          </a:p>
          <a:p>
            <a:pPr marL="0" indent="0">
              <a:buNone/>
            </a:pP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143886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164554"/>
            <a:ext cx="8229600" cy="695325"/>
          </a:xfrm>
        </p:spPr>
        <p:txBody>
          <a:bodyPr/>
          <a:lstStyle/>
          <a:p>
            <a:r>
              <a:rPr lang="en-IN" sz="2800" dirty="0" smtClean="0">
                <a:latin typeface="Times New Roman" pitchFamily="18" charset="0"/>
                <a:cs typeface="Times New Roman" pitchFamily="18" charset="0"/>
              </a:rPr>
              <a:t>Various course of action:</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6120" y="411510"/>
            <a:ext cx="8964488" cy="4731990"/>
          </a:xfrm>
        </p:spPr>
        <p:txBody>
          <a:bodyPr/>
          <a:lstStyle/>
          <a:p>
            <a:pPr marL="0" indent="0">
              <a:buNone/>
            </a:pPr>
            <a:r>
              <a:rPr lang="en-IN" sz="1800" dirty="0" smtClean="0">
                <a:latin typeface="Times New Roman" pitchFamily="18" charset="0"/>
                <a:cs typeface="Times New Roman" pitchFamily="18" charset="0"/>
              </a:rPr>
              <a:t>3. Ask any NGO  working in health sector to come forward and arrange for funds.</a:t>
            </a:r>
          </a:p>
          <a:p>
            <a:pPr marL="0" indent="0">
              <a:buNone/>
            </a:pPr>
            <a:r>
              <a:rPr lang="en-IN" sz="1800" b="1" dirty="0" smtClean="0">
                <a:latin typeface="Times New Roman" pitchFamily="18" charset="0"/>
                <a:cs typeface="Times New Roman" pitchFamily="18" charset="0"/>
              </a:rPr>
              <a:t>Merits:</a:t>
            </a:r>
          </a:p>
          <a:p>
            <a:pPr marL="0" indent="0">
              <a:buNone/>
            </a:pPr>
            <a:r>
              <a:rPr lang="en-IN" sz="1800" dirty="0" smtClean="0">
                <a:latin typeface="Times New Roman" pitchFamily="18" charset="0"/>
                <a:cs typeface="Times New Roman" pitchFamily="18" charset="0"/>
              </a:rPr>
              <a:t>Will be able to reconcile conflicting values of compassion and organizational rules.</a:t>
            </a:r>
          </a:p>
          <a:p>
            <a:pPr marL="0" indent="0">
              <a:buNone/>
            </a:pPr>
            <a:endParaRPr lang="en-IN" sz="1800" b="1" dirty="0" smtClean="0">
              <a:latin typeface="Times New Roman" pitchFamily="18" charset="0"/>
              <a:cs typeface="Times New Roman" pitchFamily="18" charset="0"/>
            </a:endParaRPr>
          </a:p>
          <a:p>
            <a:pPr marL="0" indent="0">
              <a:buNone/>
            </a:pPr>
            <a:r>
              <a:rPr lang="en-IN" sz="1800" b="1" dirty="0" smtClean="0">
                <a:latin typeface="Times New Roman" pitchFamily="18" charset="0"/>
                <a:cs typeface="Times New Roman" pitchFamily="18" charset="0"/>
              </a:rPr>
              <a:t>Demerits:</a:t>
            </a:r>
          </a:p>
          <a:p>
            <a:pPr>
              <a:buFont typeface="+mj-lt"/>
              <a:buAutoNum type="arabicPeriod"/>
            </a:pPr>
            <a:r>
              <a:rPr lang="en-IN" sz="1800" dirty="0" smtClean="0">
                <a:latin typeface="Times New Roman" pitchFamily="18" charset="0"/>
                <a:cs typeface="Times New Roman" pitchFamily="18" charset="0"/>
              </a:rPr>
              <a:t>It may take time and situation of old may worsen.</a:t>
            </a:r>
          </a:p>
          <a:p>
            <a:pPr>
              <a:buFont typeface="+mj-lt"/>
              <a:buAutoNum type="arabicPeriod"/>
            </a:pPr>
            <a:r>
              <a:rPr lang="en-IN" sz="1800" dirty="0" smtClean="0">
                <a:latin typeface="Times New Roman" pitchFamily="18" charset="0"/>
                <a:cs typeface="Times New Roman" pitchFamily="18" charset="0"/>
              </a:rPr>
              <a:t>Reflect timidity and consolidate Bureaucratic </a:t>
            </a:r>
            <a:r>
              <a:rPr lang="en-IN" sz="1800" dirty="0" err="1" smtClean="0">
                <a:latin typeface="Times New Roman" pitchFamily="18" charset="0"/>
                <a:cs typeface="Times New Roman" pitchFamily="18" charset="0"/>
              </a:rPr>
              <a:t>mindset</a:t>
            </a:r>
            <a:r>
              <a:rPr lang="en-IN" sz="1800" dirty="0" smtClean="0">
                <a:latin typeface="Times New Roman" pitchFamily="18" charset="0"/>
                <a:cs typeface="Times New Roman" pitchFamily="18" charset="0"/>
              </a:rPr>
              <a:t> towards blind following of the rules.</a:t>
            </a:r>
          </a:p>
          <a:p>
            <a:pPr marL="0" indent="0">
              <a:buNone/>
            </a:pPr>
            <a:endParaRPr lang="en-IN" sz="1800" dirty="0" smtClean="0">
              <a:latin typeface="Times New Roman" pitchFamily="18" charset="0"/>
              <a:cs typeface="Times New Roman" pitchFamily="18" charset="0"/>
            </a:endParaRPr>
          </a:p>
          <a:p>
            <a:pPr marL="0" indent="0">
              <a:buNone/>
            </a:pPr>
            <a:endParaRPr lang="en-IN" sz="1800" dirty="0" smtClean="0">
              <a:latin typeface="Times New Roman" pitchFamily="18" charset="0"/>
              <a:cs typeface="Times New Roman" pitchFamily="18" charset="0"/>
            </a:endParaRPr>
          </a:p>
          <a:p>
            <a:pPr marL="0" indent="0">
              <a:buNone/>
            </a:pP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13517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64" y="-164554"/>
            <a:ext cx="8229600" cy="695325"/>
          </a:xfrm>
        </p:spPr>
        <p:txBody>
          <a:bodyPr/>
          <a:lstStyle/>
          <a:p>
            <a:r>
              <a:rPr lang="en-IN" sz="2400" dirty="0" smtClean="0">
                <a:latin typeface="Times New Roman" pitchFamily="18" charset="0"/>
                <a:cs typeface="Times New Roman" pitchFamily="18" charset="0"/>
              </a:rPr>
              <a:t>Option Rakesh should choose:</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176120" y="411510"/>
            <a:ext cx="8964488" cy="4731990"/>
          </a:xfrm>
        </p:spPr>
        <p:txBody>
          <a:bodyPr/>
          <a:lstStyle/>
          <a:p>
            <a:pPr marL="0" indent="0">
              <a:buNone/>
            </a:pPr>
            <a:r>
              <a:rPr lang="en-IN" sz="1800" dirty="0">
                <a:latin typeface="Times New Roman" pitchFamily="18" charset="0"/>
                <a:cs typeface="Times New Roman" pitchFamily="18" charset="0"/>
              </a:rPr>
              <a:t>2. Make suitable changes in eligibility criteria for this special genuine case.</a:t>
            </a:r>
          </a:p>
          <a:p>
            <a:r>
              <a:rPr lang="en-IN" sz="1800" b="1" dirty="0" smtClean="0">
                <a:latin typeface="Times New Roman" pitchFamily="18" charset="0"/>
                <a:cs typeface="Times New Roman" pitchFamily="18" charset="0"/>
              </a:rPr>
              <a:t>Compassion and empathy </a:t>
            </a:r>
            <a:r>
              <a:rPr lang="en-IN" sz="1800" dirty="0" smtClean="0">
                <a:latin typeface="Times New Roman" pitchFamily="18" charset="0"/>
                <a:cs typeface="Times New Roman" pitchFamily="18" charset="0"/>
              </a:rPr>
              <a:t>for poor and marginalized are cornerstone of Public service values.</a:t>
            </a:r>
          </a:p>
          <a:p>
            <a:r>
              <a:rPr lang="en-IN" sz="1800" dirty="0" smtClean="0">
                <a:latin typeface="Times New Roman" pitchFamily="18" charset="0"/>
                <a:cs typeface="Times New Roman" pitchFamily="18" charset="0"/>
              </a:rPr>
              <a:t>A Public servant is expected to follow rules but also </a:t>
            </a:r>
            <a:r>
              <a:rPr lang="en-IN" sz="1800" b="1" dirty="0" smtClean="0">
                <a:latin typeface="Times New Roman" pitchFamily="18" charset="0"/>
                <a:cs typeface="Times New Roman" pitchFamily="18" charset="0"/>
              </a:rPr>
              <a:t>use his discretionary power </a:t>
            </a:r>
            <a:r>
              <a:rPr lang="en-IN" sz="1800" dirty="0" smtClean="0">
                <a:latin typeface="Times New Roman" pitchFamily="18" charset="0"/>
                <a:cs typeface="Times New Roman" pitchFamily="18" charset="0"/>
              </a:rPr>
              <a:t>out of </a:t>
            </a:r>
            <a:r>
              <a:rPr lang="en-IN" sz="1800" b="1" dirty="0" smtClean="0">
                <a:latin typeface="Times New Roman" pitchFamily="18" charset="0"/>
                <a:cs typeface="Times New Roman" pitchFamily="18" charset="0"/>
              </a:rPr>
              <a:t>good faith </a:t>
            </a:r>
            <a:r>
              <a:rPr lang="en-IN" sz="1800" dirty="0" smtClean="0">
                <a:latin typeface="Times New Roman" pitchFamily="18" charset="0"/>
                <a:cs typeface="Times New Roman" pitchFamily="18" charset="0"/>
              </a:rPr>
              <a:t>and </a:t>
            </a:r>
            <a:r>
              <a:rPr lang="en-IN" sz="1800" b="1" dirty="0" smtClean="0">
                <a:latin typeface="Times New Roman" pitchFamily="18" charset="0"/>
                <a:cs typeface="Times New Roman" pitchFamily="18" charset="0"/>
              </a:rPr>
              <a:t>enlightened Public Interest</a:t>
            </a:r>
            <a:r>
              <a:rPr lang="en-IN" sz="1800" dirty="0" smtClean="0">
                <a:latin typeface="Times New Roman" pitchFamily="18" charset="0"/>
                <a:cs typeface="Times New Roman" pitchFamily="18" charset="0"/>
              </a:rPr>
              <a:t>.</a:t>
            </a:r>
          </a:p>
          <a:p>
            <a:r>
              <a:rPr lang="en-IN" sz="1800" dirty="0" smtClean="0">
                <a:latin typeface="Times New Roman" pitchFamily="18" charset="0"/>
                <a:cs typeface="Times New Roman" pitchFamily="18" charset="0"/>
              </a:rPr>
              <a:t>When life of an Individual is at stake </a:t>
            </a:r>
            <a:r>
              <a:rPr lang="en-IN" sz="1800" b="1" dirty="0" smtClean="0">
                <a:latin typeface="Times New Roman" pitchFamily="18" charset="0"/>
                <a:cs typeface="Times New Roman" pitchFamily="18" charset="0"/>
              </a:rPr>
              <a:t>results outweigh Process and rules</a:t>
            </a:r>
            <a:r>
              <a:rPr lang="en-IN" sz="1800" dirty="0" smtClean="0">
                <a:latin typeface="Times New Roman" pitchFamily="18" charset="0"/>
                <a:cs typeface="Times New Roman" pitchFamily="18" charset="0"/>
              </a:rPr>
              <a:t>.</a:t>
            </a:r>
          </a:p>
          <a:p>
            <a:r>
              <a:rPr lang="en-IN" sz="1800" dirty="0" smtClean="0">
                <a:latin typeface="Times New Roman" pitchFamily="18" charset="0"/>
                <a:cs typeface="Times New Roman" pitchFamily="18" charset="0"/>
              </a:rPr>
              <a:t>However, Rakesh must </a:t>
            </a:r>
            <a:r>
              <a:rPr lang="en-IN" sz="1800" b="1" dirty="0" smtClean="0">
                <a:latin typeface="Times New Roman" pitchFamily="18" charset="0"/>
                <a:cs typeface="Times New Roman" pitchFamily="18" charset="0"/>
              </a:rPr>
              <a:t>intimate</a:t>
            </a:r>
            <a:r>
              <a:rPr lang="en-IN" sz="1800" dirty="0" smtClean="0">
                <a:latin typeface="Times New Roman" pitchFamily="18" charset="0"/>
                <a:cs typeface="Times New Roman" pitchFamily="18" charset="0"/>
              </a:rPr>
              <a:t> regarding his decision to </a:t>
            </a:r>
            <a:r>
              <a:rPr lang="en-IN" sz="1800" b="1" dirty="0" smtClean="0">
                <a:latin typeface="Times New Roman" pitchFamily="18" charset="0"/>
                <a:cs typeface="Times New Roman" pitchFamily="18" charset="0"/>
              </a:rPr>
              <a:t>Higher authority</a:t>
            </a:r>
            <a:r>
              <a:rPr lang="en-IN" sz="1800" dirty="0" smtClean="0">
                <a:latin typeface="Times New Roman" pitchFamily="18" charset="0"/>
                <a:cs typeface="Times New Roman" pitchFamily="18" charset="0"/>
              </a:rPr>
              <a:t>.</a:t>
            </a:r>
          </a:p>
          <a:p>
            <a:r>
              <a:rPr lang="en-IN" sz="1800" dirty="0" smtClean="0">
                <a:latin typeface="Times New Roman" pitchFamily="18" charset="0"/>
                <a:cs typeface="Times New Roman" pitchFamily="18" charset="0"/>
              </a:rPr>
              <a:t>Rakesh should also make </a:t>
            </a:r>
            <a:r>
              <a:rPr lang="en-IN" sz="1800" b="1" dirty="0" smtClean="0">
                <a:latin typeface="Times New Roman" pitchFamily="18" charset="0"/>
                <a:cs typeface="Times New Roman" pitchFamily="18" charset="0"/>
              </a:rPr>
              <a:t>complete documentation </a:t>
            </a:r>
            <a:r>
              <a:rPr lang="en-IN" sz="1800" dirty="0" smtClean="0">
                <a:latin typeface="Times New Roman" pitchFamily="18" charset="0"/>
                <a:cs typeface="Times New Roman" pitchFamily="18" charset="0"/>
              </a:rPr>
              <a:t>of the case and send to Secretariat level where Policies are made, so that such </a:t>
            </a:r>
            <a:r>
              <a:rPr lang="en-IN" sz="1800" b="1" dirty="0" smtClean="0">
                <a:latin typeface="Times New Roman" pitchFamily="18" charset="0"/>
                <a:cs typeface="Times New Roman" pitchFamily="18" charset="0"/>
              </a:rPr>
              <a:t>suitable amendments can be made in the policy , </a:t>
            </a:r>
            <a:r>
              <a:rPr lang="en-IN" sz="1800" dirty="0" smtClean="0">
                <a:latin typeface="Times New Roman" pitchFamily="18" charset="0"/>
                <a:cs typeface="Times New Roman" pitchFamily="18" charset="0"/>
              </a:rPr>
              <a:t>benefitting many </a:t>
            </a:r>
            <a:r>
              <a:rPr lang="en-IN" sz="1800" b="1" dirty="0" smtClean="0">
                <a:latin typeface="Times New Roman" pitchFamily="18" charset="0"/>
                <a:cs typeface="Times New Roman" pitchFamily="18" charset="0"/>
              </a:rPr>
              <a:t>other genuine cases </a:t>
            </a:r>
            <a:r>
              <a:rPr lang="en-IN" sz="1800" dirty="0" smtClean="0">
                <a:latin typeface="Times New Roman" pitchFamily="18" charset="0"/>
                <a:cs typeface="Times New Roman" pitchFamily="18" charset="0"/>
              </a:rPr>
              <a:t>like this one.</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589130772"/>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7452</TotalTime>
  <Words>522</Words>
  <Application>Microsoft Macintosh PowerPoint</Application>
  <PresentationFormat>On-screen Show (16:9)</PresentationFormat>
  <Paragraphs>69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 Black</vt:lpstr>
      <vt:lpstr>Times New Roman</vt:lpstr>
      <vt:lpstr>Arial</vt:lpstr>
      <vt:lpstr>580TGp_general_light_ani</vt:lpstr>
      <vt:lpstr>Question 7 (Case 1)</vt:lpstr>
      <vt:lpstr>Approach:</vt:lpstr>
      <vt:lpstr>Various stakeholders.</vt:lpstr>
      <vt:lpstr>Ethical Dilemma in this case is:</vt:lpstr>
      <vt:lpstr>Various course of action:</vt:lpstr>
      <vt:lpstr>Various course of action:</vt:lpstr>
      <vt:lpstr>Various course of action:</vt:lpstr>
      <vt:lpstr>Option Rakesh should choose: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144</cp:revision>
  <cp:lastPrinted>2018-12-03T02:54:01Z</cp:lastPrinted>
  <dcterms:created xsi:type="dcterms:W3CDTF">2017-12-21T11:06:18Z</dcterms:created>
  <dcterms:modified xsi:type="dcterms:W3CDTF">2019-08-18T09:24:21Z</dcterms:modified>
</cp:coreProperties>
</file>