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91" r:id="rId2"/>
    <p:sldId id="328" r:id="rId3"/>
    <p:sldId id="356" r:id="rId4"/>
    <p:sldId id="364" r:id="rId5"/>
    <p:sldId id="357" r:id="rId6"/>
    <p:sldId id="371" r:id="rId7"/>
    <p:sldId id="372" r:id="rId8"/>
    <p:sldId id="369" r:id="rId9"/>
    <p:sldId id="370" r:id="rId10"/>
  </p:sldIdLst>
  <p:sldSz cx="9144000" cy="5143500" type="screen16x9"/>
  <p:notesSz cx="6858000" cy="9144000"/>
  <p:defaultTextStyle>
    <a:defPPr>
      <a:defRPr lang="en-IN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58D"/>
    <a:srgbClr val="808080"/>
    <a:srgbClr val="FCFCFC"/>
    <a:srgbClr val="E8E8E8"/>
    <a:srgbClr val="FFD84B"/>
    <a:srgbClr val="FFFFFF"/>
    <a:srgbClr val="CC3300"/>
    <a:srgbClr val="FFC3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95" autoAdjust="0"/>
    <p:restoredTop sz="95833"/>
  </p:normalViewPr>
  <p:slideViewPr>
    <p:cSldViewPr>
      <p:cViewPr>
        <p:scale>
          <a:sx n="158" d="100"/>
          <a:sy n="158" d="100"/>
        </p:scale>
        <p:origin x="400" y="8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IN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45B25E1-3EA9-4390-88F8-CE799CC441E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2612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I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IN" smtClean="0"/>
              <a:t>Click to edit Master text styles</a:t>
            </a:r>
          </a:p>
          <a:p>
            <a:pPr lvl="1"/>
            <a:r>
              <a:rPr lang="en-IN" smtClean="0"/>
              <a:t>Second level</a:t>
            </a:r>
          </a:p>
          <a:p>
            <a:pPr lvl="2"/>
            <a:r>
              <a:rPr lang="en-IN" smtClean="0"/>
              <a:t>Third level</a:t>
            </a:r>
          </a:p>
          <a:p>
            <a:pPr lvl="3"/>
            <a:r>
              <a:rPr lang="en-IN" smtClean="0"/>
              <a:t>Fourth level</a:t>
            </a:r>
          </a:p>
          <a:p>
            <a:pPr lvl="4"/>
            <a:r>
              <a:rPr lang="en-IN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DB26BAC-A16B-43C1-B8F1-5CCE1CEF22C0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55943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Freeform 40"/>
          <p:cNvSpPr>
            <a:spLocks/>
          </p:cNvSpPr>
          <p:nvPr/>
        </p:nvSpPr>
        <p:spPr bwMode="gray">
          <a:xfrm>
            <a:off x="0" y="4536282"/>
            <a:ext cx="2762250" cy="607219"/>
          </a:xfrm>
          <a:custGeom>
            <a:avLst/>
            <a:gdLst>
              <a:gd name="T0" fmla="*/ 0 w 1740"/>
              <a:gd name="T1" fmla="*/ 0 h 510"/>
              <a:gd name="T2" fmla="*/ 0 w 1740"/>
              <a:gd name="T3" fmla="*/ 510 h 510"/>
              <a:gd name="T4" fmla="*/ 1740 w 1740"/>
              <a:gd name="T5" fmla="*/ 510 h 510"/>
              <a:gd name="T6" fmla="*/ 1595 w 1740"/>
              <a:gd name="T7" fmla="*/ 30 h 510"/>
              <a:gd name="T8" fmla="*/ 0 w 1740"/>
              <a:gd name="T9" fmla="*/ 0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3" name="Freeform 41"/>
          <p:cNvSpPr>
            <a:spLocks/>
          </p:cNvSpPr>
          <p:nvPr/>
        </p:nvSpPr>
        <p:spPr bwMode="gray">
          <a:xfrm>
            <a:off x="2590800" y="3529012"/>
            <a:ext cx="6400800" cy="1614488"/>
          </a:xfrm>
          <a:custGeom>
            <a:avLst/>
            <a:gdLst>
              <a:gd name="T0" fmla="*/ 1116 w 4032"/>
              <a:gd name="T1" fmla="*/ 0 h 1356"/>
              <a:gd name="T2" fmla="*/ 3840 w 4032"/>
              <a:gd name="T3" fmla="*/ 636 h 1356"/>
              <a:gd name="T4" fmla="*/ 4032 w 4032"/>
              <a:gd name="T5" fmla="*/ 1356 h 1356"/>
              <a:gd name="T6" fmla="*/ 288 w 4032"/>
              <a:gd name="T7" fmla="*/ 1356 h 1356"/>
              <a:gd name="T8" fmla="*/ 0 w 4032"/>
              <a:gd name="T9" fmla="*/ 828 h 1356"/>
              <a:gd name="T10" fmla="*/ 1116 w 4032"/>
              <a:gd name="T11" fmla="*/ 0 h 1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4" name="Freeform 42"/>
          <p:cNvSpPr>
            <a:spLocks/>
          </p:cNvSpPr>
          <p:nvPr/>
        </p:nvSpPr>
        <p:spPr bwMode="gray">
          <a:xfrm>
            <a:off x="4400550" y="585787"/>
            <a:ext cx="4743450" cy="3786188"/>
          </a:xfrm>
          <a:custGeom>
            <a:avLst/>
            <a:gdLst>
              <a:gd name="T0" fmla="*/ 510 w 2988"/>
              <a:gd name="T1" fmla="*/ 1098 h 3180"/>
              <a:gd name="T2" fmla="*/ 2280 w 2988"/>
              <a:gd name="T3" fmla="*/ 0 h 3180"/>
              <a:gd name="T4" fmla="*/ 2988 w 2988"/>
              <a:gd name="T5" fmla="*/ 342 h 3180"/>
              <a:gd name="T6" fmla="*/ 2988 w 2988"/>
              <a:gd name="T7" fmla="*/ 2772 h 3180"/>
              <a:gd name="T8" fmla="*/ 1452 w 2988"/>
              <a:gd name="T9" fmla="*/ 3060 h 3180"/>
              <a:gd name="T10" fmla="*/ 0 w 2988"/>
              <a:gd name="T11" fmla="*/ 2406 h 3180"/>
              <a:gd name="T12" fmla="*/ 510 w 2988"/>
              <a:gd name="T13" fmla="*/ 1098 h 3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5" name="Freeform 43"/>
          <p:cNvSpPr>
            <a:spLocks/>
          </p:cNvSpPr>
          <p:nvPr/>
        </p:nvSpPr>
        <p:spPr bwMode="gray">
          <a:xfrm>
            <a:off x="4800600" y="0"/>
            <a:ext cx="3276600" cy="1807369"/>
          </a:xfrm>
          <a:custGeom>
            <a:avLst/>
            <a:gdLst>
              <a:gd name="T0" fmla="*/ 0 w 2064"/>
              <a:gd name="T1" fmla="*/ 0 h 1518"/>
              <a:gd name="T2" fmla="*/ 276 w 2064"/>
              <a:gd name="T3" fmla="*/ 1518 h 1518"/>
              <a:gd name="T4" fmla="*/ 2064 w 2064"/>
              <a:gd name="T5" fmla="*/ 0 h 1518"/>
              <a:gd name="T6" fmla="*/ 0 w 2064"/>
              <a:gd name="T7" fmla="*/ 0 h 1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51" name="Freeform 79"/>
          <p:cNvSpPr>
            <a:spLocks/>
          </p:cNvSpPr>
          <p:nvPr/>
        </p:nvSpPr>
        <p:spPr bwMode="gray">
          <a:xfrm>
            <a:off x="1" y="1"/>
            <a:ext cx="6583363" cy="5450681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7" name="Freeform 45"/>
          <p:cNvSpPr>
            <a:spLocks/>
          </p:cNvSpPr>
          <p:nvPr/>
        </p:nvSpPr>
        <p:spPr bwMode="gray">
          <a:xfrm>
            <a:off x="1" y="0"/>
            <a:ext cx="6372225" cy="5304235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2549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gray">
          <a:xfrm>
            <a:off x="250825" y="1191"/>
            <a:ext cx="0" cy="451127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gray">
          <a:xfrm>
            <a:off x="1293813" y="1191"/>
            <a:ext cx="0" cy="4655344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gray">
          <a:xfrm>
            <a:off x="2338388" y="1191"/>
            <a:ext cx="0" cy="4637484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gray">
          <a:xfrm>
            <a:off x="3382963" y="1192"/>
            <a:ext cx="0" cy="4479131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gray">
          <a:xfrm>
            <a:off x="4427538" y="1192"/>
            <a:ext cx="0" cy="408741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gray">
          <a:xfrm rot="5400000">
            <a:off x="2913063" y="-2717403"/>
            <a:ext cx="0" cy="58134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gray">
          <a:xfrm rot="5400000">
            <a:off x="3006725" y="-2012156"/>
            <a:ext cx="0" cy="60007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gray">
          <a:xfrm rot="5400000">
            <a:off x="3011488" y="-1218009"/>
            <a:ext cx="0" cy="60102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gray">
          <a:xfrm rot="5400000">
            <a:off x="2907507" y="-313928"/>
            <a:ext cx="0" cy="5802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gray">
          <a:xfrm rot="5400000">
            <a:off x="2666207" y="726281"/>
            <a:ext cx="0" cy="53197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gray">
          <a:xfrm rot="5400000">
            <a:off x="2115344" y="2077244"/>
            <a:ext cx="0" cy="42179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2362201" y="208360"/>
            <a:ext cx="1012825" cy="769144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gray">
          <a:xfrm>
            <a:off x="285750" y="1820466"/>
            <a:ext cx="1012825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gray">
          <a:xfrm>
            <a:off x="1" y="203598"/>
            <a:ext cx="250825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gray">
          <a:xfrm>
            <a:off x="1331914" y="1191"/>
            <a:ext cx="1012825" cy="176213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6" name="Freeform 64"/>
          <p:cNvSpPr>
            <a:spLocks/>
          </p:cNvSpPr>
          <p:nvPr/>
        </p:nvSpPr>
        <p:spPr bwMode="gray">
          <a:xfrm>
            <a:off x="2365375" y="3406378"/>
            <a:ext cx="1009650" cy="775097"/>
          </a:xfrm>
          <a:custGeom>
            <a:avLst/>
            <a:gdLst>
              <a:gd name="T0" fmla="*/ 0 w 636"/>
              <a:gd name="T1" fmla="*/ 0 h 651"/>
              <a:gd name="T2" fmla="*/ 0 w 636"/>
              <a:gd name="T3" fmla="*/ 645 h 651"/>
              <a:gd name="T4" fmla="*/ 636 w 636"/>
              <a:gd name="T5" fmla="*/ 651 h 651"/>
              <a:gd name="T6" fmla="*/ 632 w 636"/>
              <a:gd name="T7" fmla="*/ 0 h 651"/>
              <a:gd name="T8" fmla="*/ 0 w 636"/>
              <a:gd name="T9" fmla="*/ 0 h 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gray">
          <a:xfrm>
            <a:off x="285750" y="1826419"/>
            <a:ext cx="1012825" cy="769144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3375" y="3813572"/>
            <a:ext cx="6400800" cy="342900"/>
          </a:xfrm>
        </p:spPr>
        <p:txBody>
          <a:bodyPr/>
          <a:lstStyle>
            <a:lvl1pPr marL="0" indent="0">
              <a:buFontTx/>
              <a:buNone/>
              <a:defRPr sz="1600">
                <a:latin typeface="Times New Roman" pitchFamily="18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IN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4805363"/>
            <a:ext cx="2133600" cy="235744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4805363"/>
            <a:ext cx="2895600" cy="235744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805363"/>
            <a:ext cx="2133600" cy="235744"/>
          </a:xfrm>
        </p:spPr>
        <p:txBody>
          <a:bodyPr/>
          <a:lstStyle>
            <a:lvl1pPr>
              <a:defRPr/>
            </a:lvl1pPr>
          </a:lstStyle>
          <a:p>
            <a:fld id="{D8FD1987-26A8-4C1B-AB67-3393AC7B2EA3}" type="slidenum">
              <a:rPr lang="en-IN"/>
              <a:pPr/>
              <a:t>‹#›</a:t>
            </a:fld>
            <a:endParaRPr lang="en-IN"/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gray">
          <a:xfrm>
            <a:off x="333375" y="3536156"/>
            <a:ext cx="1314784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IN" sz="2200">
                <a:latin typeface="Arial Black" pitchFamily="34" charset="0"/>
              </a:rPr>
              <a:t>L/O/G/O</a:t>
            </a:r>
          </a:p>
        </p:txBody>
      </p:sp>
      <p:grpSp>
        <p:nvGrpSpPr>
          <p:cNvPr id="3143" name="Group 71"/>
          <p:cNvGrpSpPr>
            <a:grpSpLocks/>
          </p:cNvGrpSpPr>
          <p:nvPr/>
        </p:nvGrpSpPr>
        <p:grpSpPr bwMode="auto">
          <a:xfrm>
            <a:off x="8077201" y="0"/>
            <a:ext cx="1076325" cy="5143500"/>
            <a:chOff x="5088" y="0"/>
            <a:chExt cx="678" cy="4320"/>
          </a:xfrm>
        </p:grpSpPr>
        <p:sp>
          <p:nvSpPr>
            <p:cNvPr id="3138" name="Freeform 66"/>
            <p:cNvSpPr>
              <a:spLocks/>
            </p:cNvSpPr>
            <p:nvPr userDrawn="1"/>
          </p:nvSpPr>
          <p:spPr bwMode="gray">
            <a:xfrm>
              <a:off x="5088" y="0"/>
              <a:ext cx="672" cy="702"/>
            </a:xfrm>
            <a:custGeom>
              <a:avLst/>
              <a:gdLst>
                <a:gd name="T0" fmla="*/ 0 w 672"/>
                <a:gd name="T1" fmla="*/ 432 h 720"/>
                <a:gd name="T2" fmla="*/ 288 w 672"/>
                <a:gd name="T3" fmla="*/ 0 h 720"/>
                <a:gd name="T4" fmla="*/ 672 w 672"/>
                <a:gd name="T5" fmla="*/ 0 h 720"/>
                <a:gd name="T6" fmla="*/ 672 w 672"/>
                <a:gd name="T7" fmla="*/ 720 h 720"/>
                <a:gd name="T8" fmla="*/ 0 w 672"/>
                <a:gd name="T9" fmla="*/ 432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3139" name="Freeform 67"/>
            <p:cNvSpPr>
              <a:spLocks/>
            </p:cNvSpPr>
            <p:nvPr userDrawn="1"/>
          </p:nvSpPr>
          <p:spPr bwMode="gray">
            <a:xfrm>
              <a:off x="5602" y="3496"/>
              <a:ext cx="164" cy="824"/>
            </a:xfrm>
            <a:custGeom>
              <a:avLst/>
              <a:gdLst>
                <a:gd name="T0" fmla="*/ 206 w 212"/>
                <a:gd name="T1" fmla="*/ 0 h 824"/>
                <a:gd name="T2" fmla="*/ 0 w 212"/>
                <a:gd name="T3" fmla="*/ 82 h 824"/>
                <a:gd name="T4" fmla="*/ 168 w 212"/>
                <a:gd name="T5" fmla="*/ 824 h 824"/>
                <a:gd name="T6" fmla="*/ 212 w 212"/>
                <a:gd name="T7" fmla="*/ 822 h 824"/>
                <a:gd name="T8" fmla="*/ 206 w 212"/>
                <a:gd name="T9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152" name="Rectangle 80"/>
          <p:cNvSpPr>
            <a:spLocks noChangeArrowheads="1"/>
          </p:cNvSpPr>
          <p:nvPr/>
        </p:nvSpPr>
        <p:spPr bwMode="gray">
          <a:xfrm>
            <a:off x="5495925" y="1000125"/>
            <a:ext cx="660400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gray">
          <a:xfrm>
            <a:off x="5480050" y="1191"/>
            <a:ext cx="0" cy="3178969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gray">
          <a:xfrm>
            <a:off x="4457701" y="2621756"/>
            <a:ext cx="1012825" cy="769144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33375" y="1413273"/>
            <a:ext cx="8229600" cy="1102519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IN" noProof="0" smtClean="0"/>
          </a:p>
        </p:txBody>
      </p:sp>
      <p:pic>
        <p:nvPicPr>
          <p:cNvPr id="3155" name="Picture 83" descr="wa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393398">
            <a:off x="2667001" y="457200"/>
            <a:ext cx="2663825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 tmFilter="0, 0; .2, .5; .8, .5; 1, 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000" autoRev="1" fill="hold"/>
                                        <p:tgtEl>
                                          <p:spTgt spid="31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 tmFilter="0, 0; .2, .5; .8, .5; 1, 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000" autoRev="1" fill="hold"/>
                                        <p:tgtEl>
                                          <p:spTgt spid="31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 tmFilter="0, 0; .2, .5; .8, .5; 1, 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000" autoRev="1" fill="hold"/>
                                        <p:tgtEl>
                                          <p:spTgt spid="31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 tmFilter="0, 0; .2, .5; .8, .5; 1, 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000" autoRev="1" fill="hold"/>
                                        <p:tgtEl>
                                          <p:spTgt spid="3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31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mph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3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2" nodeType="withEffect">
                                  <p:stCondLst>
                                    <p:cond delay="9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2" nodeType="withEffect">
                                  <p:stCondLst>
                                    <p:cond delay="14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5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" grpId="0" animBg="1"/>
      <p:bldP spid="3112" grpId="1" animBg="1"/>
      <p:bldP spid="3112" grpId="2" animBg="1"/>
      <p:bldP spid="3112" grpId="3" animBg="1"/>
      <p:bldP spid="3113" grpId="0" animBg="1"/>
      <p:bldP spid="3113" grpId="1" animBg="1"/>
      <p:bldP spid="3113" grpId="2" animBg="1"/>
      <p:bldP spid="3113" grpId="3" animBg="1"/>
      <p:bldP spid="3114" grpId="0" animBg="1"/>
      <p:bldP spid="3114" grpId="1" animBg="1"/>
      <p:bldP spid="3114" grpId="2" animBg="1"/>
      <p:bldP spid="3114" grpId="3" animBg="1"/>
      <p:bldP spid="3115" grpId="0" animBg="1"/>
      <p:bldP spid="3115" grpId="1" animBg="1"/>
      <p:bldP spid="3115" grpId="2" animBg="1"/>
      <p:bldP spid="3115" grpId="3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53E79-6717-4136-A829-C7D9F78DACD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3619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44079"/>
            <a:ext cx="2057400" cy="43505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079"/>
            <a:ext cx="6019800" cy="43505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BCDDB-3EC8-4C90-BD3D-FA81D16A5634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2183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8ECE4694-2EAD-4539-9BDB-01FB3A121FBD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6307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0"/>
            <a:ext cx="8229600" cy="16394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953942"/>
            <a:ext cx="8229600" cy="16406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82C49AEF-2E16-48D7-A4BE-1D6DA1A66F7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165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38960FB5-AC9F-4B81-8370-5B0E12DD4DE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4342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2E3D97D7-9EEF-442B-A1A1-5A0173DB667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502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59AE0F1E-400A-4B88-8715-8C1B477C798A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958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29671-8F18-43C7-B1B7-729A03F908F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581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63AAE-1910-4D0D-9E41-1D73F5429B20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978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63973-9FE5-4AE5-902E-E909A19B052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1306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AF525-620F-432A-8876-182F9B467ED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787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43EAE-732B-490A-A2BC-CC1CAA86787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4210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3DA8B-BBF8-4CC5-A004-F9928BEAF812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922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B1A001-100C-4319-BCB0-F2C42547783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4715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522D7-4AF5-4918-AB0B-AC5D98BF1F72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9344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1.png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 7"/>
          <p:cNvSpPr>
            <a:spLocks/>
          </p:cNvSpPr>
          <p:nvPr/>
        </p:nvSpPr>
        <p:spPr bwMode="gray">
          <a:xfrm>
            <a:off x="-9525" y="-7144"/>
            <a:ext cx="9156700" cy="5154216"/>
          </a:xfrm>
          <a:custGeom>
            <a:avLst/>
            <a:gdLst>
              <a:gd name="T0" fmla="*/ 5766 w 5768"/>
              <a:gd name="T1" fmla="*/ 605 h 4329"/>
              <a:gd name="T2" fmla="*/ 5768 w 5768"/>
              <a:gd name="T3" fmla="*/ 4325 h 4329"/>
              <a:gd name="T4" fmla="*/ 1082 w 5768"/>
              <a:gd name="T5" fmla="*/ 4329 h 4329"/>
              <a:gd name="T6" fmla="*/ 13 w 5768"/>
              <a:gd name="T7" fmla="*/ 3351 h 4329"/>
              <a:gd name="T8" fmla="*/ 0 w 5768"/>
              <a:gd name="T9" fmla="*/ 0 h 4329"/>
              <a:gd name="T10" fmla="*/ 2428 w 5768"/>
              <a:gd name="T11" fmla="*/ 7 h 4329"/>
              <a:gd name="T12" fmla="*/ 5766 w 5768"/>
              <a:gd name="T13" fmla="*/ 605 h 4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3137"/>
                  <a:invGamma/>
                </a:schemeClr>
              </a:gs>
              <a:gs pos="100000">
                <a:schemeClr val="bg1">
                  <a:alpha val="7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3" name="Freeform 9"/>
          <p:cNvSpPr>
            <a:spLocks/>
          </p:cNvSpPr>
          <p:nvPr/>
        </p:nvSpPr>
        <p:spPr bwMode="gray">
          <a:xfrm>
            <a:off x="-4763" y="4125516"/>
            <a:ext cx="1441451" cy="1019175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100 h 1100"/>
              <a:gd name="T4" fmla="*/ 1089 w 1089"/>
              <a:gd name="T5" fmla="*/ 1100 h 1100"/>
              <a:gd name="T6" fmla="*/ 0 w 1089"/>
              <a:gd name="T7" fmla="*/ 0 h 1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gray">
          <a:xfrm>
            <a:off x="527050" y="1"/>
            <a:ext cx="0" cy="4432697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gray">
          <a:xfrm>
            <a:off x="1677988" y="0"/>
            <a:ext cx="0" cy="51244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gray">
          <a:xfrm>
            <a:off x="2830513" y="1"/>
            <a:ext cx="0" cy="5145881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gray">
          <a:xfrm>
            <a:off x="3983038" y="0"/>
            <a:ext cx="0" cy="5156597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gray">
          <a:xfrm>
            <a:off x="5133975" y="291704"/>
            <a:ext cx="0" cy="4864894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gray">
          <a:xfrm>
            <a:off x="6286500" y="464344"/>
            <a:ext cx="0" cy="4692254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gray">
          <a:xfrm>
            <a:off x="7439025" y="579835"/>
            <a:ext cx="0" cy="45767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gray">
          <a:xfrm>
            <a:off x="8591550" y="675085"/>
            <a:ext cx="0" cy="448151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gray">
          <a:xfrm rot="5400000">
            <a:off x="2595563" y="-2281238"/>
            <a:ext cx="0" cy="51911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gray">
          <a:xfrm rot="5400000">
            <a:off x="4578350" y="-3422253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gray">
          <a:xfrm rot="5400000">
            <a:off x="4578350" y="-2579290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gray">
          <a:xfrm rot="5400000">
            <a:off x="4579938" y="-1735931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gray">
          <a:xfrm rot="5400000">
            <a:off x="4579938" y="-892969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gray">
          <a:xfrm rot="5400000">
            <a:off x="4905376" y="315119"/>
            <a:ext cx="0" cy="84232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4005263" y="2019300"/>
            <a:ext cx="1128712" cy="809625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7459664" y="3702844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>
            <a:off x="549276" y="2856310"/>
            <a:ext cx="1128713" cy="8096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gray">
          <a:xfrm>
            <a:off x="6307138" y="4548188"/>
            <a:ext cx="1128712" cy="597694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>
            <a:off x="2846388" y="0"/>
            <a:ext cx="1128712" cy="303610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gray">
          <a:xfrm>
            <a:off x="2852739" y="3704035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gray">
          <a:xfrm>
            <a:off x="6300789" y="1175147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I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I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FFA68A7-7087-486C-B5A8-8AA03A7F7AF2}" type="slidenum">
              <a:rPr lang="en-IN"/>
              <a:pPr/>
              <a:t>‹#›</a:t>
            </a:fld>
            <a:endParaRPr lang="en-IN"/>
          </a:p>
        </p:txBody>
      </p:sp>
      <p:sp>
        <p:nvSpPr>
          <p:cNvPr id="1060" name="Freeform 36"/>
          <p:cNvSpPr>
            <a:spLocks/>
          </p:cNvSpPr>
          <p:nvPr/>
        </p:nvSpPr>
        <p:spPr bwMode="gray">
          <a:xfrm>
            <a:off x="4041775" y="1"/>
            <a:ext cx="5105400" cy="554831"/>
          </a:xfrm>
          <a:custGeom>
            <a:avLst/>
            <a:gdLst>
              <a:gd name="T0" fmla="*/ 3130 w 3130"/>
              <a:gd name="T1" fmla="*/ 453 h 453"/>
              <a:gd name="T2" fmla="*/ 3130 w 3130"/>
              <a:gd name="T3" fmla="*/ 0 h 453"/>
              <a:gd name="T4" fmla="*/ 0 w 3130"/>
              <a:gd name="T5" fmla="*/ 0 h 453"/>
              <a:gd name="T6" fmla="*/ 3130 w 3130"/>
              <a:gd name="T7" fmla="*/ 453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44079"/>
            <a:ext cx="8229600" cy="6953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pic>
        <p:nvPicPr>
          <p:cNvPr id="1061" name="Picture 37" descr="water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6797">
            <a:off x="6629401" y="-285750"/>
            <a:ext cx="2417763" cy="1496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20740733" flipH="1">
            <a:off x="49213" y="4294585"/>
            <a:ext cx="1223962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 animBg="1"/>
      <p:bldP spid="1060" grpId="0" animBg="1"/>
      <p:bldP spid="1026" grpId="0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-164554"/>
            <a:ext cx="8229600" cy="695325"/>
          </a:xfrm>
        </p:spPr>
        <p:txBody>
          <a:bodyPr/>
          <a:lstStyle/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uestion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12 (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Case 6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): Genre: Whistleblowing.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129" y="411510"/>
            <a:ext cx="9120871" cy="4752528"/>
          </a:xfrm>
        </p:spPr>
        <p:txBody>
          <a:bodyPr/>
          <a:lstStyle/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12.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Edward Snowden, 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a computer expert and former CIA administrator, released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confidential Government documents 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to the press about the existence of Government surveillance programmes. According to many legal experts and the US Government, his action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violated the Espionage act of 1971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, which identified the leak of State secret as an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act of treason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. Yet, despite the fact that he broke the law, Snowden argued that he had a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moral obligation to act. 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He gave a justification for his “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whistle blowing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” by stating that he had a duty “to inform the public as to that which is done in there name and that which is done against them.”</a:t>
            </a:r>
            <a:br>
              <a:rPr lang="en-IN" sz="1800" dirty="0">
                <a:latin typeface="Times New Roman" pitchFamily="18" charset="0"/>
                <a:cs typeface="Times New Roman" pitchFamily="18" charset="0"/>
              </a:rPr>
            </a:b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According to Snowden, the Government’s violation of privacy had to be exposed regardless of legality since more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substantive issues of social action and public morality were involved here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. Many agreed with Snowden. Few argued that he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broke the law and compromised national security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, for which he should be held accountable.</a:t>
            </a:r>
          </a:p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Do you agree that Snowden’s actions were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ethically justified even if legally prohibited? 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Why or why not? Make an argument by weighing the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competing values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 in this case (250 words ) </a:t>
            </a:r>
          </a:p>
        </p:txBody>
      </p:sp>
    </p:spTree>
    <p:extLst>
      <p:ext uri="{BB962C8B-B14F-4D97-AF65-F5344CB8AC3E}">
        <p14:creationId xmlns:p14="http://schemas.microsoft.com/office/powerpoint/2010/main" val="95313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10501"/>
            <a:ext cx="8229600" cy="695325"/>
          </a:xfrm>
        </p:spPr>
        <p:txBody>
          <a:bodyPr/>
          <a:lstStyle/>
          <a:p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Approach: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627534"/>
            <a:ext cx="2808312" cy="4374486"/>
          </a:xfrm>
          <a:noFill/>
          <a:ln w="25400">
            <a:solidFill>
              <a:schemeClr val="accent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Page 1</a:t>
            </a:r>
          </a:p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1. Identify   stakeholders. </a:t>
            </a: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2. Explain competing values.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ontent Placeholder 4"/>
          <p:cNvSpPr txBox="1">
            <a:spLocks/>
          </p:cNvSpPr>
          <p:nvPr/>
        </p:nvSpPr>
        <p:spPr bwMode="gray">
          <a:xfrm>
            <a:off x="3073804" y="636974"/>
            <a:ext cx="2808312" cy="4374486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IN" sz="2400" b="1" kern="0" dirty="0" smtClean="0">
                <a:latin typeface="Times New Roman" pitchFamily="18" charset="0"/>
                <a:cs typeface="Times New Roman" pitchFamily="18" charset="0"/>
              </a:rPr>
              <a:t>Page 2.</a:t>
            </a:r>
            <a:endParaRPr lang="en-IN" sz="2400" kern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kern="0" dirty="0" smtClean="0">
                <a:latin typeface="Times New Roman" pitchFamily="18" charset="0"/>
                <a:cs typeface="Times New Roman" pitchFamily="18" charset="0"/>
              </a:rPr>
              <a:t>3. Was it ethical??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Give argument in favour and against it.</a:t>
            </a:r>
          </a:p>
          <a:p>
            <a:pPr marL="0" indent="0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4.Conclude whether it was ethical or not:</a:t>
            </a:r>
          </a:p>
        </p:txBody>
      </p:sp>
      <p:sp>
        <p:nvSpPr>
          <p:cNvPr id="8" name="Content Placeholder 4"/>
          <p:cNvSpPr txBox="1">
            <a:spLocks/>
          </p:cNvSpPr>
          <p:nvPr/>
        </p:nvSpPr>
        <p:spPr bwMode="gray">
          <a:xfrm>
            <a:off x="6108902" y="632382"/>
            <a:ext cx="2808312" cy="4374486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IN" sz="2400" b="1" kern="0" dirty="0" smtClean="0">
                <a:latin typeface="Times New Roman" pitchFamily="18" charset="0"/>
                <a:cs typeface="Times New Roman" pitchFamily="18" charset="0"/>
              </a:rPr>
              <a:t>Page 3</a:t>
            </a:r>
          </a:p>
          <a:p>
            <a:pPr marL="0" indent="0">
              <a:buFontTx/>
              <a:buNone/>
            </a:pPr>
            <a:r>
              <a:rPr lang="en-IN" sz="2400" kern="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IN" sz="2400" kern="0" dirty="0" smtClean="0">
                <a:latin typeface="Times New Roman" pitchFamily="18" charset="0"/>
                <a:cs typeface="Times New Roman" pitchFamily="18" charset="0"/>
              </a:rPr>
              <a:t>. Suggest what could have been best way forward.</a:t>
            </a:r>
          </a:p>
          <a:p>
            <a:pPr marL="0" indent="0">
              <a:buFontTx/>
              <a:buNone/>
            </a:pPr>
            <a:endParaRPr lang="en-IN" sz="2400" kern="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r>
              <a:rPr lang="en-IN" sz="2400" kern="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IN" sz="2400" kern="0" dirty="0" smtClean="0">
                <a:latin typeface="Times New Roman" pitchFamily="18" charset="0"/>
                <a:cs typeface="Times New Roman" pitchFamily="18" charset="0"/>
              </a:rPr>
              <a:t>. conclude. </a:t>
            </a:r>
            <a:endParaRPr lang="en-IN" sz="2400" kern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65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-92546"/>
            <a:ext cx="8229600" cy="695325"/>
          </a:xfrm>
        </p:spPr>
        <p:txBody>
          <a:bodyPr/>
          <a:lstStyle/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Various stakeholders.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483518"/>
            <a:ext cx="7848872" cy="437448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Government.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Edward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nowden.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People.</a:t>
            </a:r>
          </a:p>
          <a:p>
            <a:pPr marL="457200" indent="-457200">
              <a:buFont typeface="+mj-lt"/>
              <a:buAutoNum type="arabicPeriod"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403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-92546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Explain competing values.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843558"/>
            <a:ext cx="6768752" cy="4374486"/>
          </a:xfrm>
        </p:spPr>
        <p:txBody>
          <a:bodyPr/>
          <a:lstStyle/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Conflict between Individual Organizational duties and duty towards larger Public Interest.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Duty of Individual to obey law or follow Ethical Standards.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Value of safety and security of Citizen against value of Right to Privacy.</a:t>
            </a:r>
          </a:p>
          <a:p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6638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92546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Was it illegal? 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573528"/>
            <a:ext cx="8568952" cy="4569972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Yes: Law Prohibit any individual to leak confidential data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to public, his action violated the Espionage act of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1971.</a:t>
            </a:r>
          </a:p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Thus his action can be considered illegal.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07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92546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Was it ethically justified?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573528"/>
            <a:ext cx="8568952" cy="4569972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Yes: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He acted out of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good faith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to Protect Public interest.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Being Public servant, Snowden have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moral obligation towards Citizens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By acting as Whistle blower,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values of Transparency and accountability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in Governance is ensured.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Since Snowden acted out of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Altruistic faith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no ulterior motives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his action can be considered Ethical.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214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92546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Was it ethically justified?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573528"/>
            <a:ext cx="8568952" cy="4569972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NO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His action created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chasm between citizen and state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and bred distrust.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leaking information collected in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fiduciary capacity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is unethical.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Broke organizational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trust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Going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directly to press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without exhausting other institutional mechanism laid to undue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media sensationalism.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Victimization of Snowden after leak of classified data created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deterrence for other Whistle Blower.</a:t>
            </a:r>
          </a:p>
          <a:p>
            <a:pPr marL="0" indent="0">
              <a:buNone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620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67791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Way forward: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573528"/>
            <a:ext cx="8568952" cy="4569972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Although Snowden was acting out of good faith to protect larger Public Interest but,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due diligence should have been deployed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instead of adopting radical overtures.</a:t>
            </a:r>
          </a:p>
          <a:p>
            <a:pPr marL="0" indent="0">
              <a:buNone/>
            </a:pP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Right approach could have been:</a:t>
            </a:r>
          </a:p>
          <a:p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Collection of all material evidences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where citizen privacy are encroached upon by state.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Snowden should have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approached competent authority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like department of Justice or supreme Court to claim his case.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Only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after exhausting all institutional mechanism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Snowden should have taken direct Public route and leave upon citizen to enforce accountability under democratic framework.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039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92546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Way forward: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573528"/>
            <a:ext cx="6408712" cy="4569972"/>
          </a:xfrm>
        </p:spPr>
        <p:txBody>
          <a:bodyPr/>
          <a:lstStyle/>
          <a:p>
            <a:pPr algn="just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Public servant have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dual responsibility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, one with Organization and other with Public.</a:t>
            </a:r>
          </a:p>
          <a:p>
            <a:pPr algn="just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Best approach is to reconcile this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duality and not make it dichotomy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A public servant is expected to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work within the boundary of the law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and could overlook law only under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compelling reason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when all other institutional mechanism has failed.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194625"/>
      </p:ext>
    </p:extLst>
  </p:cSld>
  <p:clrMapOvr>
    <a:masterClrMapping/>
  </p:clrMapOvr>
</p:sld>
</file>

<file path=ppt/theme/theme1.xml><?xml version="1.0" encoding="utf-8"?>
<a:theme xmlns:a="http://schemas.openxmlformats.org/drawingml/2006/main" name="580TGp_general_light_ani">
  <a:themeElements>
    <a:clrScheme name="Default Design 1">
      <a:dk1>
        <a:srgbClr val="000000"/>
      </a:dk1>
      <a:lt1>
        <a:srgbClr val="FDF58D"/>
      </a:lt1>
      <a:dk2>
        <a:srgbClr val="CC3300"/>
      </a:dk2>
      <a:lt2>
        <a:srgbClr val="808080"/>
      </a:lt2>
      <a:accent1>
        <a:srgbClr val="FF6161"/>
      </a:accent1>
      <a:accent2>
        <a:srgbClr val="FFC319"/>
      </a:accent2>
      <a:accent3>
        <a:srgbClr val="FEF9C5"/>
      </a:accent3>
      <a:accent4>
        <a:srgbClr val="000000"/>
      </a:accent4>
      <a:accent5>
        <a:srgbClr val="FFB7B7"/>
      </a:accent5>
      <a:accent6>
        <a:srgbClr val="E7B016"/>
      </a:accent6>
      <a:hlink>
        <a:srgbClr val="A8D02A"/>
      </a:hlink>
      <a:folHlink>
        <a:srgbClr val="5CB1F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I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I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EF8E9"/>
        </a:accent3>
        <a:accent4>
          <a:srgbClr val="000000"/>
        </a:accent4>
        <a:accent5>
          <a:srgbClr val="FFDEAB"/>
        </a:accent5>
        <a:accent6>
          <a:srgbClr val="98BC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EF2EC"/>
        </a:accent3>
        <a:accent4>
          <a:srgbClr val="000000"/>
        </a:accent4>
        <a:accent5>
          <a:srgbClr val="B5D5FE"/>
        </a:accent5>
        <a:accent6>
          <a:srgbClr val="E76969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580TGp_general_light_ani</Template>
  <TotalTime>10115</TotalTime>
  <Words>548</Words>
  <Application>Microsoft Macintosh PowerPoint</Application>
  <PresentationFormat>On-screen Show (16:9)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 Black</vt:lpstr>
      <vt:lpstr>Times New Roman</vt:lpstr>
      <vt:lpstr>Arial</vt:lpstr>
      <vt:lpstr>580TGp_general_light_ani</vt:lpstr>
      <vt:lpstr>Question 12 (Case 6): Genre: Whistleblowing.</vt:lpstr>
      <vt:lpstr>Approach:</vt:lpstr>
      <vt:lpstr>Various stakeholders.</vt:lpstr>
      <vt:lpstr>Explain competing values.</vt:lpstr>
      <vt:lpstr>Was it illegal? </vt:lpstr>
      <vt:lpstr>Was it ethically justified?</vt:lpstr>
      <vt:lpstr>Was it ethically justified?</vt:lpstr>
      <vt:lpstr>Way forward:</vt:lpstr>
      <vt:lpstr>Way forward: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PowerTemplate</dc:title>
  <dc:creator>shagun</dc:creator>
  <cp:lastModifiedBy>Microsoft Office User</cp:lastModifiedBy>
  <cp:revision>183</cp:revision>
  <cp:lastPrinted>2018-12-11T13:41:29Z</cp:lastPrinted>
  <dcterms:created xsi:type="dcterms:W3CDTF">2017-12-21T11:06:18Z</dcterms:created>
  <dcterms:modified xsi:type="dcterms:W3CDTF">2019-08-18T09:12:55Z</dcterms:modified>
</cp:coreProperties>
</file>